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92" r:id="rId4"/>
    <p:sldId id="281" r:id="rId5"/>
    <p:sldId id="268" r:id="rId6"/>
    <p:sldId id="266" r:id="rId7"/>
    <p:sldId id="272" r:id="rId8"/>
    <p:sldId id="296" r:id="rId9"/>
    <p:sldId id="287" r:id="rId10"/>
    <p:sldId id="259" r:id="rId11"/>
    <p:sldId id="288" r:id="rId12"/>
    <p:sldId id="297" r:id="rId13"/>
    <p:sldId id="276" r:id="rId14"/>
    <p:sldId id="277" r:id="rId15"/>
    <p:sldId id="263" r:id="rId16"/>
    <p:sldId id="264" r:id="rId17"/>
    <p:sldId id="278" r:id="rId18"/>
    <p:sldId id="295" r:id="rId19"/>
    <p:sldId id="293" r:id="rId20"/>
    <p:sldId id="294" r:id="rId21"/>
    <p:sldId id="300" r:id="rId22"/>
    <p:sldId id="284" r:id="rId23"/>
    <p:sldId id="291" r:id="rId24"/>
    <p:sldId id="270" r:id="rId25"/>
    <p:sldId id="265" r:id="rId26"/>
    <p:sldId id="267" r:id="rId27"/>
    <p:sldId id="262" r:id="rId28"/>
    <p:sldId id="273" r:id="rId29"/>
    <p:sldId id="274" r:id="rId30"/>
    <p:sldId id="271" r:id="rId31"/>
    <p:sldId id="260" r:id="rId32"/>
    <p:sldId id="261" r:id="rId3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8B89-E3EF-4CF4-B48A-389276C1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4DA66-2566-4700-B94C-7E22D3B5E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846C6-1DC6-4451-88C7-9925FF3D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97A43-AC3C-491D-8FB2-4714FAB9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58BF5-C99E-42B3-B2D1-DD48D42D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BCBD-FF98-43DE-8048-4D561975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913AB-CD4E-42AB-8686-01C70ABCB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A7D7F-1FBC-4C2E-ADCF-8C6E0E9C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7BB66-A1EC-4C15-8E3B-DEAC53E9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67357-A02C-44DD-B41D-39181A55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D3958-854F-447A-9594-7C315DB09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796D3-DE0A-496E-BF28-997FE4856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14E3E-A2EA-44DD-9DB3-21F82E26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14800-F666-4D0F-9E22-11DF95FD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F6FFF-EA99-4925-BBCA-06D9088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2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6744-D485-4E7B-8941-320D5C9A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4F32-DF7D-463F-AE81-A2EEBAC82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75C0-3B4F-40A1-8C6C-C3518076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5760B-FB22-41DA-8984-423C1012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2BE21-1BB9-4DD1-814D-EEEDD0D0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67E7-E824-413F-A1AF-50FB6C1F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81A44-5605-4276-A481-79EFFE58E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CCEA-7E05-4A90-B390-0416B552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3D53E-2D1E-439B-8141-11E33F02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866D5-C61C-4592-BB60-9A8D0BC6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0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CFF7-59E7-45B0-8F8B-FC54367A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0FCB-9D81-47B3-9FB9-9414B7EE4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3D1D2-B5EC-4782-B0E2-8E6F23FDC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953F5-D7E1-4B8E-97B7-F3169AA7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285DD-F302-4CB1-ADDE-699EEB12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9543C-2E71-40AB-B037-45E7CD3F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7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14DC-0A1F-4B51-8811-4D8F1F01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A07D6-DA24-4D46-BCD2-051562EFB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B7991-410B-4B22-9E01-9DD56D9A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CE7A1-0271-4E78-B7F3-E29850C0F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69DA2-8FC1-40A8-99DC-9896A3D65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B71894-4189-44BB-966A-DFA0A4EB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4223A-830F-4324-B766-5BEC3F35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7C7F4-FE35-4B9D-B413-E9E0B0B2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9E9F-7B6E-46C9-98D9-56449868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2764-27EC-4F5E-873A-8FD5645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A1B17-04E5-4DFF-B75F-9B0CAEC0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CAFBA-58C4-47FC-9AC0-94007CAB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2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9CC0E-82BE-4B75-B55A-A48277DA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D42A0-EE56-4D9B-91E8-5800EAB9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8AD6B-0251-4D22-BDDB-BDEB0237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4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FB2D-82CE-4FC6-8021-4DF9FB5B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137A-73A1-4FA4-8971-FFE4AACF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C4476-B59A-4146-AD29-DF1D54CEB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96CA1-98FF-4DD1-80B1-AD1D833C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0068C-B0CC-41E2-9059-A9997064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3BF4F-3C2E-44F5-8BE6-E4DC45E0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5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8EA5-C11D-4189-9510-6C5381860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D7279-8686-435C-AB38-65A16C4E7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DF5D7-D398-4810-AB01-C87DD3DE3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3DDCB-C9B9-4153-9765-90A0F0F8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58025-2593-43B0-9A2B-0F13D2AD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CFBF-8E2C-4701-8EF4-14DB9C8E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6DA7F-4BB6-45CB-9D3C-19673027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597C-2DFE-4035-9759-362BE82B0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E1DB0-B6E1-493D-BDFE-E8E0BB3C4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C479-AB95-4401-9093-A1B3C754CF7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735-5AFC-4986-A700-1DCDB92C9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1FEF-AC06-4C9E-BC70-E442FD09B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cc02.safelinks.protection.outlook.com/?url=https%3A%2F%2Fwww.fishersci.com%2Fshop%2Fproducts%2F501897638%2F501897638&amp;data=02%7C01%7C%7C7f0903741b7848a6e43008d72660e9cf%7Ced5b36e701ee4ebc867ee03cfa0d4697%7C0%7C0%7C637020069994740687&amp;sdata=CW8ho1qqpIRSOrpoSRFUKazbKOw3Y9q%2BGySQVBYb0Uk%3D&amp;reserved=0" TargetMode="External"/><Relationship Id="rId13" Type="http://schemas.openxmlformats.org/officeDocument/2006/relationships/image" Target="../media/image27.jpeg"/><Relationship Id="rId3" Type="http://schemas.openxmlformats.org/officeDocument/2006/relationships/hyperlink" Target="https://gcc02.safelinks.protection.outlook.com/?url=https%3A%2F%2Fwww.fishersci.com%2Fshop%2Fproducts%2Fmp-biomedicals-soy-flour-3%2Ficn96002405&amp;data=02%7C01%7C%7C7f0903741b7848a6e43008d72660e9cf%7Ced5b36e701ee4ebc867ee03cfa0d4697%7C0%7C0%7C637020069994690718&amp;sdata=hLZ2FCdydoFNMMFaajllSfdbSa0WQT4CaoNNBzJ8qrI%3D&amp;reserved=0" TargetMode="External"/><Relationship Id="rId7" Type="http://schemas.openxmlformats.org/officeDocument/2006/relationships/hyperlink" Target="https://gcc02.safelinks.protection.outlook.com/?url=https%3A%2F%2Fwww.fishersci.com%2Fshop%2Fproducts%2F501897638%2F501897638&amp;data=02%7C01%7C%7C7f0903741b7848a6e43008d72660e9cf%7Ced5b36e701ee4ebc867ee03cfa0d4697%7C0%7C0%7C637020069994730701&amp;sdata=dDE1L%2FrFtBK2Lk%2BZGaTbRewOzWmWVywIwmtgNkExVV4%3D&amp;reserved=0" TargetMode="External"/><Relationship Id="rId12" Type="http://schemas.openxmlformats.org/officeDocument/2006/relationships/image" Target="../media/image26.jpeg"/><Relationship Id="rId2" Type="http://schemas.openxmlformats.org/officeDocument/2006/relationships/hyperlink" Target="https://gcc02.safelinks.protection.outlook.com/?url=https%3A%2F%2Fwww.fishersci.com%2Fshop%2Fproducts%2Fpropionic-acid-baker-j-t-baker-2%2F02003884&amp;data=02%7C01%7C%7C7f0903741b7848a6e43008d72660e9cf%7Ced5b36e701ee4ebc867ee03cfa0d4697%7C0%7C0%7C637020069994680729&amp;sdata=UotDVsiWQt9qqpRmiFgL986Mm38JgGXMdzYijNwA6Uo%3D&amp;reserved=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cc02.safelinks.protection.outlook.com/?url=https%3A%2F%2Fwww.fishersci.com%2Fshop%2Fproducts%2Fmp-biomedicals-brewers-yeast-3%2Ficn90331205&amp;data=02%7C01%7C%7C7f0903741b7848a6e43008d72660e9cf%7Ced5b36e701ee4ebc867ee03cfa0d4697%7C0%7C0%7C637020069994720702&amp;sdata=9L3kX%2FLMk9DkE1wON0G0vEGlcjqMRF0aRCexeNxo7%2FA%3D&amp;reserved=0" TargetMode="External"/><Relationship Id="rId11" Type="http://schemas.openxmlformats.org/officeDocument/2006/relationships/image" Target="../media/image25.jpeg"/><Relationship Id="rId5" Type="http://schemas.openxmlformats.org/officeDocument/2006/relationships/hyperlink" Target="https://gcc02.safelinks.protection.outlook.com/?url=https%3A%2F%2Fwww.fishersci.com%2Fshop%2Fproducts%2Fmethyl-4-hydroxybenzoate-99-5%2Faaa1428930&amp;data=02%7C01%7C%7C7f0903741b7848a6e43008d72660e9cf%7Ced5b36e701ee4ebc867ee03cfa0d4697%7C0%7C0%7C637020069994710707&amp;sdata=2cRZrgd1QOnXsHEsAeVr9%2FLuLeOhk%2By%2FU4Xa19oAF6M%3D&amp;reserved=0" TargetMode="External"/><Relationship Id="rId15" Type="http://schemas.openxmlformats.org/officeDocument/2006/relationships/image" Target="../media/image29.jpeg"/><Relationship Id="rId10" Type="http://schemas.openxmlformats.org/officeDocument/2006/relationships/hyperlink" Target="https://gcc02.safelinks.protection.outlook.com/?url=https%3A%2F%2Fwww.fishersci.com%2Fshop%2Fproducts%2Ffly-bottle-square-bottom-pp-6o%2F501461849&amp;data=02%7C01%7C%7C7f0903741b7848a6e43008d72660e9cf%7Ced5b36e701ee4ebc867ee03cfa0d4697%7C0%7C0%7C637020069994750681&amp;sdata=6iKK%2BAaOvGHoiNEC81jkixuGxv3V5w3RPwTRNFwd58E%3D&amp;reserved=0" TargetMode="External"/><Relationship Id="rId4" Type="http://schemas.openxmlformats.org/officeDocument/2006/relationships/hyperlink" Target="https://gcc02.safelinks.protection.outlook.com/?url=https%3A%2F%2Fwww.fishersci.com%2Fshop%2Fproducts%2Fmp-biomedicals-soy-flour-3%2Ficn96002405&amp;data=02%7C01%7C%7C7f0903741b7848a6e43008d72660e9cf%7Ced5b36e701ee4ebc867ee03cfa0d4697%7C0%7C0%7C637020069994700717&amp;sdata=BUTZyPGHBW15k8dkOWVUbh3%2ByRAAHshmgCSQ%2BWgaJyM%3D&amp;reserved=0" TargetMode="External"/><Relationship Id="rId9" Type="http://schemas.openxmlformats.org/officeDocument/2006/relationships/hyperlink" Target="https://gcc02.safelinks.protection.outlook.com/?url=https%3A%2F%2Fwww.fishersci.com%2Fshop%2Fproducts%2Ffly-bottle-square-bottom-pp-6o%2F501461849&amp;data=02%7C01%7C%7C7f0903741b7848a6e43008d72660e9cf%7Ced5b36e701ee4ebc867ee03cfa0d4697%7C0%7C0%7C637020069994740687&amp;sdata=rUQZEsF9W7SqW2NKQSY6JLuxhdx2sQ9oSZ7xb0ZWj1U%3D&amp;reserved=0" TargetMode="External"/><Relationship Id="rId1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458D-70AA-44D4-8D6F-4BEE1679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E81B-7D3E-462A-BAF5-DBFA21E4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Cages</a:t>
            </a:r>
          </a:p>
          <a:p>
            <a:r>
              <a:rPr lang="en-US" dirty="0"/>
              <a:t>Trap Jars</a:t>
            </a:r>
          </a:p>
          <a:p>
            <a:pPr lvl="1"/>
            <a:r>
              <a:rPr lang="en-US" dirty="0"/>
              <a:t>4 oz ball jar</a:t>
            </a:r>
          </a:p>
          <a:p>
            <a:pPr lvl="1"/>
            <a:r>
              <a:rPr lang="en-US" dirty="0"/>
              <a:t>Metal lid ring</a:t>
            </a:r>
          </a:p>
          <a:p>
            <a:pPr lvl="1"/>
            <a:r>
              <a:rPr lang="en-US" dirty="0"/>
              <a:t>Teflon lid cover with 2 holes</a:t>
            </a:r>
          </a:p>
          <a:p>
            <a:pPr lvl="1"/>
            <a:r>
              <a:rPr lang="en-US" dirty="0"/>
              <a:t>1 septa covered hole</a:t>
            </a:r>
          </a:p>
          <a:p>
            <a:pPr lvl="1"/>
            <a:r>
              <a:rPr lang="en-US" dirty="0"/>
              <a:t>1 hole plugged with a centrifuge tube</a:t>
            </a:r>
          </a:p>
          <a:p>
            <a:r>
              <a:rPr lang="en-US" dirty="0"/>
              <a:t>Incubators</a:t>
            </a:r>
          </a:p>
          <a:p>
            <a:pPr lvl="1"/>
            <a:r>
              <a:rPr lang="en-US" dirty="0"/>
              <a:t>25 C, 60% rH, and 16:8 L:D</a:t>
            </a:r>
          </a:p>
        </p:txBody>
      </p:sp>
      <p:pic>
        <p:nvPicPr>
          <p:cNvPr id="7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3829A402-5672-4269-A3DA-179F0273D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73" y="3530218"/>
            <a:ext cx="2668349" cy="30304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9FB9B52-2F36-4BC3-A6C7-B51EBB8BD978}"/>
              </a:ext>
            </a:extLst>
          </p:cNvPr>
          <p:cNvGrpSpPr/>
          <p:nvPr/>
        </p:nvGrpSpPr>
        <p:grpSpPr>
          <a:xfrm>
            <a:off x="9584307" y="1690688"/>
            <a:ext cx="2286000" cy="2541660"/>
            <a:chOff x="9500417" y="2181138"/>
            <a:chExt cx="2286000" cy="2541660"/>
          </a:xfrm>
        </p:grpSpPr>
        <p:pic>
          <p:nvPicPr>
            <p:cNvPr id="8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3CE8102F-9DD1-466C-8574-F64990E73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417" y="2436798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40DA1A2C-895B-439F-9100-C1D8D80D5D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9821715" y="2181138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Image result for inlet septa png">
              <a:extLst>
                <a:ext uri="{FF2B5EF4-FFF2-40B4-BE49-F238E27FC236}">
                  <a16:creationId xmlns:a16="http://schemas.microsoft.com/office/drawing/2014/main" id="{B61E10E0-634F-4853-BF59-4D8DC6B20F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10813712" y="2926448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549892-1DBC-4AD5-BC46-5078A91680AE}"/>
              </a:ext>
            </a:extLst>
          </p:cNvPr>
          <p:cNvGrpSpPr/>
          <p:nvPr/>
        </p:nvGrpSpPr>
        <p:grpSpPr>
          <a:xfrm>
            <a:off x="5874625" y="771299"/>
            <a:ext cx="2932186" cy="2137026"/>
            <a:chOff x="1453575" y="719194"/>
            <a:chExt cx="3697829" cy="2619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87D116-2949-4B50-AD6F-CA13A19CE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1992536" y="180233"/>
              <a:ext cx="2619908" cy="3697829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1CEAC5B-EE94-4FAB-9A93-66DF31BBEB06}"/>
                </a:ext>
              </a:extLst>
            </p:cNvPr>
            <p:cNvGrpSpPr/>
            <p:nvPr/>
          </p:nvGrpSpPr>
          <p:grpSpPr>
            <a:xfrm>
              <a:off x="2670066" y="1522320"/>
              <a:ext cx="1273994" cy="1017143"/>
              <a:chOff x="6413583" y="2662996"/>
              <a:chExt cx="2258113" cy="165645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1F3AF1E-E6C7-48BF-9232-1276D3BBA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89169" y="3278987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CED0B0B-290E-4107-B6E6-83A8399804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881974" y="3508781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284C21F-A2C2-425D-825A-169C8D01F8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73600" y="3049193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7CE2ADD-6035-4552-A617-80FA5AEE37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40893" y="3508781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45D328E-1D1F-42F0-B4FD-1506A4B2F1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66375" y="3278987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5996895-C28C-4C2F-867D-B68E9EC599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09110" y="3103446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D6BF542-65A1-40C6-B7CF-FB49855FD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01915" y="3333240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68F4D16-6089-43A4-A90D-651E3A516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93541" y="2873652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106C7EB-082D-448E-8009-F24C0F6977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960834" y="3333240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3319AC1-DE9D-47BC-BAAF-C6FC01BBFE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86316" y="3103446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5B069FF-91C9-4E8F-8C5D-67F4A09240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44092" y="3939645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AE25799-8B8B-4E7D-9E52-C30D8284BB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36897" y="4169439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7E646F-1131-4CD5-B9C6-647871AA31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28523" y="3709851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2250410-702A-490B-B880-2F210A195D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95816" y="4169439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8FF12FC-4297-4A58-B6F7-E430BB276C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21298" y="3939645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6C6C6DC-71F5-4F31-8436-49D933E221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64033" y="3764104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C150B95-594E-4ECD-96C1-D11C1B2470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56838" y="3993898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6ABC7E3-8321-4DEB-934F-8CF642E99F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748464" y="3534310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417F15C-BBC8-4150-A98D-D5AD791C51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015757" y="3993898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BCB8754-7FF4-49BF-907F-A906AEC85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441239" y="3764104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A4A2921-8037-470D-8352-021ECD36DF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56309" y="2838537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5E2BA10-5748-4A41-B6A8-15A7727094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13583" y="3450006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C852E55-A78D-450A-9705-5A672AF40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319626" y="3745569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907482E-EEEF-42E9-99EE-10F1429D2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08033" y="3068331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9C0189A-0EC0-4058-8B76-C5B8DA915A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18430" y="3679800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0A97AC2-42A7-4522-B3A2-0C51E6EFD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76250" y="2662996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B310B38-C12D-407D-8406-F3E669E101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69055" y="2892790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1A33A2C-3EC6-4AD3-B6FF-62D14026D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161180" y="3538410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BDD7E5C-326D-49C0-8221-6CA1D7FC6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27974" y="2892790"/>
                <a:ext cx="352070" cy="15001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D8555DE-C8D3-4C13-808E-DD483D3310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53456" y="2662996"/>
                <a:ext cx="352070" cy="150012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CFF92C9-F65C-46F2-8FAA-DCF79D4A69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9462591" y="1593939"/>
            <a:ext cx="2566497" cy="26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3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F2CB-6E32-4A91-AFDB-BBAEE640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STARVED FLIES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B8E09-7C7D-4297-8BD7-4CDFA351BF5B}"/>
              </a:ext>
            </a:extLst>
          </p:cNvPr>
          <p:cNvSpPr txBox="1"/>
          <p:nvPr/>
        </p:nvSpPr>
        <p:spPr>
          <a:xfrm>
            <a:off x="3676213" y="5632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5B00D1-3E57-451B-9436-D1EA0EE2D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6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5240-84D5-49FC-9099-F5F2E42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STARVED FLIES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A1F37-4854-48C1-A07D-39E0D273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4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B7B8-48B3-4884-BB9F-FD56E098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Assay 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B9AB2-2D07-49A9-A9A9-6CB2DFEB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Environment:</a:t>
            </a:r>
          </a:p>
          <a:p>
            <a:r>
              <a:rPr lang="en-US" dirty="0"/>
              <a:t>40 flies per each chamber will be removed from food source ~20 hours prior to entering the treatment arenas and provided only water.</a:t>
            </a:r>
          </a:p>
          <a:p>
            <a:r>
              <a:rPr lang="en-US" dirty="0"/>
              <a:t>Microbes will be cultured 20 to 24 hours prior to inoculation.</a:t>
            </a:r>
          </a:p>
          <a:p>
            <a:r>
              <a:rPr lang="en-US" dirty="0"/>
              <a:t>Microbes will be inoculated into treatment at time zero. </a:t>
            </a:r>
          </a:p>
          <a:p>
            <a:r>
              <a:rPr lang="en-US" dirty="0"/>
              <a:t>Flies will be added to treatment arenas at time zero</a:t>
            </a:r>
          </a:p>
          <a:p>
            <a:r>
              <a:rPr lang="en-US" dirty="0"/>
              <a:t>Fly choice will be counted 72 hours after time zero.</a:t>
            </a:r>
          </a:p>
        </p:txBody>
      </p:sp>
    </p:spTree>
    <p:extLst>
      <p:ext uri="{BB962C8B-B14F-4D97-AF65-F5344CB8AC3E}">
        <p14:creationId xmlns:p14="http://schemas.microsoft.com/office/powerpoint/2010/main" val="182555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1847-FB72-4D7A-A75D-DA57FD47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REPELLENT VS.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E83D9C-CB76-42CF-9782-28F73B5E9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4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9972-2F31-4599-BE44-AC63AF2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ATTRACTANT VS.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F56F16-015B-4562-BAE3-7ADBF1BE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4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3EE5-B60B-43E0-9350-4612A99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ATTRACTANT VS. REPELLENT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085B60-8031-449E-B1B0-AA5766CA1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5569-E1C4-4CD5-BAAE-BA1C4392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MIX VS. REPELLENT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93A1C0-CA91-4734-AA9C-7299773A2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1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4BF8-3D68-46D5-A3C3-493A65FC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MIX VS. ATTRACTANT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648F21-72B0-4210-A2B3-7ECD6A703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1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02A3-1662-459C-8B72-1C7871B8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Assay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DBF4F8-6A32-4C61-957E-D445F97B1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Environment: 22 C, 40% rH, 16L:8D photoperiod</a:t>
            </a:r>
          </a:p>
          <a:p>
            <a:r>
              <a:rPr lang="en-US" dirty="0"/>
              <a:t>40 flies per each chamber will be removed from food source ~20 hours prior to entering the treatment arenas and provided only water.</a:t>
            </a:r>
          </a:p>
          <a:p>
            <a:r>
              <a:rPr lang="en-US" dirty="0"/>
              <a:t>Microbes will be cultured 20 to 24 hours prior to inoculation.</a:t>
            </a:r>
          </a:p>
          <a:p>
            <a:r>
              <a:rPr lang="en-US" dirty="0"/>
              <a:t>Microbes will be inoculated into treatment at time zero. </a:t>
            </a:r>
          </a:p>
          <a:p>
            <a:r>
              <a:rPr lang="en-US" dirty="0"/>
              <a:t>Flies will be added to treatment arenas at time zero</a:t>
            </a:r>
          </a:p>
          <a:p>
            <a:r>
              <a:rPr lang="en-US" dirty="0"/>
              <a:t>Fly choice will be counted 2 hours, 24 hours, and 48 hours after time zero.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3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A76B-A284-4228-A1F4-2B2B616D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2" y="365124"/>
            <a:ext cx="4774035" cy="1325563"/>
          </a:xfrm>
        </p:spPr>
        <p:txBody>
          <a:bodyPr/>
          <a:lstStyle/>
          <a:p>
            <a:r>
              <a:rPr lang="en-US" dirty="0"/>
              <a:t>‘Feeding’ Flies and </a:t>
            </a: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</a:t>
            </a:r>
            <a:r>
              <a:rPr lang="en-US" dirty="0"/>
              <a:t>VOCs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2C4888-2014-49CF-9531-858EBEE33F7D}"/>
              </a:ext>
            </a:extLst>
          </p:cNvPr>
          <p:cNvSpPr txBox="1">
            <a:spLocks/>
          </p:cNvSpPr>
          <p:nvPr/>
        </p:nvSpPr>
        <p:spPr>
          <a:xfrm>
            <a:off x="6983091" y="365123"/>
            <a:ext cx="4774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‘Starving’ Flies </a:t>
            </a: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</a:t>
            </a:r>
            <a:r>
              <a:rPr lang="en-US" dirty="0"/>
              <a:t>VOCs</a:t>
            </a:r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3FA6B369-EB53-4C10-AA56-39EA680CC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4995" y="1935762"/>
            <a:ext cx="5590229" cy="344997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14676D-EF9F-4601-8BEE-9C891C22FA8D}"/>
              </a:ext>
            </a:extLst>
          </p:cNvPr>
          <p:cNvCxnSpPr/>
          <p:nvPr/>
        </p:nvCxnSpPr>
        <p:spPr>
          <a:xfrm>
            <a:off x="623302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016771A-0A29-4D16-939B-24D294FA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70" y="1969317"/>
            <a:ext cx="5481484" cy="33828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EF6A06-A4D5-4183-B386-690AA99AA560}"/>
              </a:ext>
            </a:extLst>
          </p:cNvPr>
          <p:cNvSpPr txBox="1"/>
          <p:nvPr/>
        </p:nvSpPr>
        <p:spPr>
          <a:xfrm>
            <a:off x="923924" y="4972050"/>
            <a:ext cx="28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93F234-527A-4906-8CD5-785429BC774E}"/>
              </a:ext>
            </a:extLst>
          </p:cNvPr>
          <p:cNvSpPr txBox="1"/>
          <p:nvPr/>
        </p:nvSpPr>
        <p:spPr>
          <a:xfrm>
            <a:off x="4147250" y="4972050"/>
            <a:ext cx="28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B8069-291E-4994-8327-192B923B3F98}"/>
              </a:ext>
            </a:extLst>
          </p:cNvPr>
          <p:cNvSpPr txBox="1"/>
          <p:nvPr/>
        </p:nvSpPr>
        <p:spPr>
          <a:xfrm>
            <a:off x="2524124" y="4972050"/>
            <a:ext cx="28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883E9-C124-43F0-B06B-C438F095C67B}"/>
              </a:ext>
            </a:extLst>
          </p:cNvPr>
          <p:cNvSpPr txBox="1"/>
          <p:nvPr/>
        </p:nvSpPr>
        <p:spPr>
          <a:xfrm>
            <a:off x="7250855" y="4991100"/>
            <a:ext cx="28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D45B37-3824-490E-AB0C-0222FD0C93D0}"/>
              </a:ext>
            </a:extLst>
          </p:cNvPr>
          <p:cNvSpPr txBox="1"/>
          <p:nvPr/>
        </p:nvSpPr>
        <p:spPr>
          <a:xfrm>
            <a:off x="10540856" y="4991100"/>
            <a:ext cx="28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135491-27D9-4F65-BC84-D39610BCE2C3}"/>
              </a:ext>
            </a:extLst>
          </p:cNvPr>
          <p:cNvSpPr txBox="1"/>
          <p:nvPr/>
        </p:nvSpPr>
        <p:spPr>
          <a:xfrm>
            <a:off x="8879630" y="4991100"/>
            <a:ext cx="28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4212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2D1C4A-30FE-49F0-A57B-FAC8EE7E665D}"/>
              </a:ext>
            </a:extLst>
          </p:cNvPr>
          <p:cNvSpPr txBox="1"/>
          <p:nvPr/>
        </p:nvSpPr>
        <p:spPr>
          <a:xfrm>
            <a:off x="2874809" y="4723085"/>
            <a:ext cx="6666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Multidimensional scaling (MDS) using principal coordinates analysis (</a:t>
            </a:r>
            <a:r>
              <a:rPr lang="en-US" sz="1400" dirty="0" err="1"/>
              <a:t>PCoA</a:t>
            </a:r>
            <a:r>
              <a:rPr lang="en-US" sz="1400" dirty="0"/>
              <a:t>) of a Bray-Curtis distance matrix comparing the volatile composition between </a:t>
            </a:r>
            <a:r>
              <a:rPr lang="en-US" sz="1400" i="1" dirty="0" err="1"/>
              <a:t>Frigoribacterium</a:t>
            </a:r>
            <a:r>
              <a:rPr lang="en-US" sz="1400" i="1" dirty="0"/>
              <a:t> </a:t>
            </a:r>
            <a:r>
              <a:rPr lang="en-US" sz="1400" i="1" dirty="0" err="1"/>
              <a:t>faeni</a:t>
            </a:r>
            <a:r>
              <a:rPr lang="en-US" sz="1400" i="1" dirty="0"/>
              <a:t> </a:t>
            </a:r>
            <a:r>
              <a:rPr lang="en-US" sz="1400" dirty="0"/>
              <a:t>and </a:t>
            </a:r>
            <a:r>
              <a:rPr lang="en-US" sz="1400" i="1" dirty="0" err="1"/>
              <a:t>Pantoea</a:t>
            </a:r>
            <a:r>
              <a:rPr lang="en-US" sz="1400" i="1" dirty="0"/>
              <a:t> </a:t>
            </a:r>
            <a:r>
              <a:rPr lang="en-US" sz="1400" i="1" dirty="0" err="1"/>
              <a:t>agglormerans</a:t>
            </a:r>
            <a:r>
              <a:rPr lang="en-US" sz="1400" i="1" dirty="0"/>
              <a:t>. </a:t>
            </a:r>
            <a:r>
              <a:rPr lang="en-US" sz="1400" dirty="0"/>
              <a:t>Microbes were inoculated into liquid LB broth and 10% blueberry juice and each solution contained only one microbe species. Marker shapes represent the microbes and colors represent the hour when volatiles were collected. Axis.1 explained 61.5% of the variance and Axis.2 explained 47.3% of the variance.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D8DB8-A3B5-4BCF-AA04-7AAFC37D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09" y="606175"/>
            <a:ext cx="6670919" cy="41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3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E2A1C34-D2D5-4D08-BA5C-84A353C9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73" y="2002874"/>
            <a:ext cx="5481482" cy="3382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E5A76B-A284-4228-A1F4-2B2B616D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2" y="365124"/>
            <a:ext cx="47740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‘Feeding’ Flies and </a:t>
            </a:r>
            <a:br>
              <a:rPr lang="en-US" dirty="0"/>
            </a:br>
            <a:r>
              <a:rPr lang="en-US" i="1" dirty="0"/>
              <a:t>P. </a:t>
            </a:r>
            <a:r>
              <a:rPr lang="en-US" i="1" dirty="0" err="1"/>
              <a:t>agglomerans</a:t>
            </a:r>
            <a:r>
              <a:rPr lang="en-US" i="1" dirty="0"/>
              <a:t> </a:t>
            </a:r>
            <a:r>
              <a:rPr lang="en-US" dirty="0"/>
              <a:t>VOCs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2C4888-2014-49CF-9531-858EBEE33F7D}"/>
              </a:ext>
            </a:extLst>
          </p:cNvPr>
          <p:cNvSpPr txBox="1">
            <a:spLocks/>
          </p:cNvSpPr>
          <p:nvPr/>
        </p:nvSpPr>
        <p:spPr>
          <a:xfrm>
            <a:off x="6786693" y="365123"/>
            <a:ext cx="5125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‘Starving’ Flies </a:t>
            </a:r>
          </a:p>
          <a:p>
            <a:r>
              <a:rPr lang="en-US" i="1" dirty="0"/>
              <a:t>P. </a:t>
            </a:r>
            <a:r>
              <a:rPr lang="en-US" i="1" dirty="0" err="1"/>
              <a:t>agglomerans</a:t>
            </a:r>
            <a:r>
              <a:rPr lang="en-US" i="1" dirty="0"/>
              <a:t> </a:t>
            </a:r>
            <a:r>
              <a:rPr lang="en-US" dirty="0"/>
              <a:t>VOCs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14676D-EF9F-4601-8BEE-9C891C22FA8D}"/>
              </a:ext>
            </a:extLst>
          </p:cNvPr>
          <p:cNvCxnSpPr/>
          <p:nvPr/>
        </p:nvCxnSpPr>
        <p:spPr>
          <a:xfrm>
            <a:off x="623302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F49F3FDD-952D-4E74-B1A7-ECD439CEF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9270" y="1935762"/>
            <a:ext cx="5590229" cy="344997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E92F5C-28C3-4A88-BC9A-726CBA6CADD3}"/>
              </a:ext>
            </a:extLst>
          </p:cNvPr>
          <p:cNvSpPr/>
          <p:nvPr/>
        </p:nvSpPr>
        <p:spPr>
          <a:xfrm>
            <a:off x="8115300" y="3343275"/>
            <a:ext cx="2476500" cy="63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Not Available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BD24F-2C54-4270-AD00-A7B7ED770A97}"/>
              </a:ext>
            </a:extLst>
          </p:cNvPr>
          <p:cNvSpPr txBox="1"/>
          <p:nvPr/>
        </p:nvSpPr>
        <p:spPr>
          <a:xfrm>
            <a:off x="790574" y="5000625"/>
            <a:ext cx="28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5917D-4BB7-469E-AFC1-9C6DCEE8D200}"/>
              </a:ext>
            </a:extLst>
          </p:cNvPr>
          <p:cNvSpPr txBox="1"/>
          <p:nvPr/>
        </p:nvSpPr>
        <p:spPr>
          <a:xfrm>
            <a:off x="4032950" y="4991100"/>
            <a:ext cx="28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FD4BA-8F4F-46D9-8FE9-1C6463D8C0E0}"/>
              </a:ext>
            </a:extLst>
          </p:cNvPr>
          <p:cNvSpPr txBox="1"/>
          <p:nvPr/>
        </p:nvSpPr>
        <p:spPr>
          <a:xfrm>
            <a:off x="2419349" y="5000625"/>
            <a:ext cx="28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79495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AD6B-6000-4E59-AF63-F5C7710F5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F141D-9947-422C-93D0-2C6839E38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47A06948-7EF8-47EE-A000-B7947217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3" y="1212261"/>
            <a:ext cx="4898522" cy="5496143"/>
          </a:xfrm>
          <a:prstGeom prst="rect">
            <a:avLst/>
          </a:prstGeom>
        </p:spPr>
      </p:pic>
      <p:pic>
        <p:nvPicPr>
          <p:cNvPr id="71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E268FCA9-A5D0-470A-861B-DE43B51A2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30" y="1229486"/>
            <a:ext cx="4883170" cy="547891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C9C7110-CF25-439F-BAC5-8147310B51C3}"/>
              </a:ext>
            </a:extLst>
          </p:cNvPr>
          <p:cNvGrpSpPr/>
          <p:nvPr/>
        </p:nvGrpSpPr>
        <p:grpSpPr>
          <a:xfrm>
            <a:off x="7446004" y="2425700"/>
            <a:ext cx="1974211" cy="3382124"/>
            <a:chOff x="6091737" y="1953763"/>
            <a:chExt cx="1974211" cy="3382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C1BB0E-AAEC-4761-A54B-2A84C7C9C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1785135"/>
              <a:ext cx="1438382" cy="18493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89C667A-A50F-45E8-A199-ABE8CAB9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3692022"/>
              <a:ext cx="1438382" cy="184934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3B6CA1-53BF-43F8-B3AC-D07C7776F89E}"/>
                </a:ext>
              </a:extLst>
            </p:cNvPr>
            <p:cNvGrpSpPr/>
            <p:nvPr/>
          </p:nvGrpSpPr>
          <p:grpSpPr>
            <a:xfrm>
              <a:off x="6700125" y="4338434"/>
              <a:ext cx="637146" cy="558435"/>
              <a:chOff x="6413573" y="2662996"/>
              <a:chExt cx="2258111" cy="165646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5594CF5-FBBB-448F-964E-ADEF1302B1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89157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BF84EED-37AD-4F85-83F8-8EE0A9D071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881965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902D71F-44EC-4DA9-9CC0-22FF1DF447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73591" y="3049204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EB9C5E4-5324-4214-A532-75AA83748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40884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4728256-1F09-4B0C-B0F2-E927916E8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66363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215CC20-0E56-4D6B-B5A2-7FA529FC80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09099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14720A3-52F6-484B-BE22-9A01341E42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01904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F0B96A5-1163-4B06-93AB-D523426562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93529" y="287366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57CFA40-A2FF-49FF-8C40-031ADD6AD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960822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36EC49B-FA4F-428C-A94C-9724CEF5A0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86305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29DD08A-1FE0-4CD5-8907-F9F765D11B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44080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FA82EFE-90ED-432F-92C9-55448524C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36888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82B5376-DE01-435D-B94E-15C86753D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28514" y="3709863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3E6A2E8-8C7B-4218-BBF9-5182C0320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95807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35545253-F3F5-436E-83DC-4620991FB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21286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BF3E5F3-5658-41DE-A74D-F4EB15FC95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64022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BE374D8-ABB2-47B5-9A1C-1B981004F5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56827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951249E-336A-47DA-90EE-BC35A4823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748452" y="35343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8566075-8CC2-4504-A7D5-A396E0262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015745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AD001CE-3530-42F7-9B60-8984666BF8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441228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589A01F-3CC3-4273-AE2E-8058A0D38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56301" y="283854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1B859CE-B398-48B1-8139-AEE69A679B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13573" y="345001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C2D3A09-A9BD-4CB9-9A73-6C7221015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319613" y="374558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E26BFED-65B3-4EE7-9F5C-00AA52611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08024" y="306833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9097798A-B3BA-4874-B8F2-3B07E9FB1D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18419" y="367981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9C7B940-AF74-49F4-B1E1-6AC8BFC62E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76239" y="2663005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8F4596E-2667-4D58-B921-E97520DB33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69044" y="289279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0E660DD-CC28-4AA8-A7FD-5A3BCF313F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161170" y="35384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28C607A-C15F-4BAA-94DA-C830E4CC0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27962" y="289279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57789CA7-4DC5-4EAE-8575-685821D062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53456" y="2662996"/>
                <a:ext cx="352071" cy="150013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56906BC-DBE8-4A2B-8F51-19333C6165DC}"/>
                </a:ext>
              </a:extLst>
            </p:cNvPr>
            <p:cNvSpPr txBox="1"/>
            <p:nvPr/>
          </p:nvSpPr>
          <p:spPr>
            <a:xfrm>
              <a:off x="7473828" y="1953763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1x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E28D46-3444-47B5-8207-D5F8D4D0F1A4}"/>
                </a:ext>
              </a:extLst>
            </p:cNvPr>
            <p:cNvSpPr txBox="1"/>
            <p:nvPr/>
          </p:nvSpPr>
          <p:spPr>
            <a:xfrm>
              <a:off x="7473798" y="3860171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7x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99D02-6D8D-4D00-A9A3-3E5DAAA3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89487" y="2425700"/>
            <a:ext cx="2185013" cy="4000500"/>
          </a:xfrm>
        </p:spPr>
        <p:txBody>
          <a:bodyPr wrap="square">
            <a:normAutofit fontScale="92500" lnSpcReduction="20000"/>
          </a:bodyPr>
          <a:lstStyle/>
          <a:p>
            <a:r>
              <a:rPr lang="en-US" sz="1800" b="1" u="sng" dirty="0"/>
              <a:t>5 Cages Total: </a:t>
            </a:r>
          </a:p>
          <a:p>
            <a:r>
              <a:rPr lang="en-US" sz="1800" dirty="0"/>
              <a:t>1 Control Cage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NO Flies</a:t>
            </a:r>
          </a:p>
          <a:p>
            <a:r>
              <a:rPr lang="en-US" sz="1800" dirty="0"/>
              <a:t>Treatment Cages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50 SWD flies</a:t>
            </a:r>
          </a:p>
          <a:p>
            <a:endParaRPr lang="en-US" sz="1800" dirty="0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69F18BCE-3745-40AB-976D-EBAB07A7647C}"/>
              </a:ext>
            </a:extLst>
          </p:cNvPr>
          <p:cNvSpPr txBox="1">
            <a:spLocks/>
          </p:cNvSpPr>
          <p:nvPr/>
        </p:nvSpPr>
        <p:spPr>
          <a:xfrm>
            <a:off x="3411555" y="1854852"/>
            <a:ext cx="2295472" cy="43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+mn-lt"/>
              </a:rPr>
              <a:t>Frigoribacterium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faeni</a:t>
            </a:r>
            <a:endParaRPr lang="en-US" i="1" dirty="0">
              <a:latin typeface="+mn-lt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4BCBD6-5BA8-41E0-8087-002208B5B197}"/>
              </a:ext>
            </a:extLst>
          </p:cNvPr>
          <p:cNvGrpSpPr/>
          <p:nvPr/>
        </p:nvGrpSpPr>
        <p:grpSpPr>
          <a:xfrm>
            <a:off x="1207774" y="2425700"/>
            <a:ext cx="1974211" cy="3382124"/>
            <a:chOff x="6091737" y="1953763"/>
            <a:chExt cx="1974211" cy="338212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5AB1BBF-F2C2-4730-9C8D-C46597937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1785135"/>
              <a:ext cx="1438382" cy="184934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34232D-AE92-407B-BC75-7762CF2F3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3692022"/>
              <a:ext cx="1438382" cy="1849348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F9949B6-B29A-4166-B358-8DA4D760AA43}"/>
                </a:ext>
              </a:extLst>
            </p:cNvPr>
            <p:cNvGrpSpPr/>
            <p:nvPr/>
          </p:nvGrpSpPr>
          <p:grpSpPr>
            <a:xfrm>
              <a:off x="6700125" y="4338434"/>
              <a:ext cx="637146" cy="558435"/>
              <a:chOff x="6413573" y="2662996"/>
              <a:chExt cx="2258111" cy="1656468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7BBA08AE-269E-47C9-90C4-829E20E99E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89157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338E0B9D-BE4F-4150-B47A-48CF6F9887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881965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5F34C275-3663-4F3F-95C0-18641FD16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73591" y="3049204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2F92075C-DC85-4D1C-AF88-092879345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40884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4CECE3CD-E246-48BD-B02F-852DA3B5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66363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0C18BD8-99BF-4337-8F6C-378C989B8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09099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70879159-F310-4857-8B93-53034EC29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01904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7E7744F-F971-4876-959F-8B5B1023C7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93529" y="287366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45EF31D0-11BB-43E3-B6FF-F076FF32B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960822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0F6B0AE8-523D-441E-A844-4955A25502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86305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8D99FF9-F84E-4BF3-A8A9-23B05427C7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44080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D644E66E-959E-48ED-AA13-4100F1254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36888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805029B6-D3B4-4E60-B990-5081A1BF1B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28514" y="3709863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6A6E710D-B4E5-493E-9420-3261EB56F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95807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60F1A89-7473-485C-B174-2E7605110E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21286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1E140375-521F-40D7-8492-C6E6B8764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64022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13CF911D-441E-44DD-972F-E189E5615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56827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722F98F6-A5DA-471E-80FE-BBD315FF1C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748452" y="35343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417FE31-E34F-408A-B755-F63F1CF81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015745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FB7E64D-7A08-44BE-98C2-5D0C1B958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441228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76B1EFEC-BADA-4E5C-9E18-EA165415C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56301" y="283854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EA59070-E874-48BE-AE86-432E55610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13573" y="345001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54EBF19-996C-424D-99F8-75130FDCD2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319613" y="374558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D31948BD-3A81-4365-9EC3-EDD3128AB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08024" y="306833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D60571E-9249-42F9-AB6A-1683E197DF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18419" y="367981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A1B0F50-4036-4164-B56A-6155B7E516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76239" y="2663005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29055426-D6A3-4343-A751-EF35B1D84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69044" y="289279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D3BB1C5-3B9B-46BA-A7B7-DACBBBE11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161170" y="35384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E9EB6DFA-022E-4C91-8EE7-4306661A3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27962" y="289279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4CC8053-1FC8-42C4-8D09-CA5712FB7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53456" y="2662996"/>
                <a:ext cx="352071" cy="150013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322714-EC12-4B71-A80F-9033906010C7}"/>
                </a:ext>
              </a:extLst>
            </p:cNvPr>
            <p:cNvSpPr txBox="1"/>
            <p:nvPr/>
          </p:nvSpPr>
          <p:spPr>
            <a:xfrm>
              <a:off x="7473828" y="1953763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1x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07BFFA4-3E82-4D07-9A09-8D288C9D3C1A}"/>
                </a:ext>
              </a:extLst>
            </p:cNvPr>
            <p:cNvSpPr txBox="1"/>
            <p:nvPr/>
          </p:nvSpPr>
          <p:spPr>
            <a:xfrm>
              <a:off x="7473798" y="3860171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7x</a:t>
              </a:r>
            </a:p>
          </p:txBody>
        </p:sp>
      </p:grpSp>
      <p:sp>
        <p:nvSpPr>
          <p:cNvPr id="116" name="Text Placeholder 3">
            <a:extLst>
              <a:ext uri="{FF2B5EF4-FFF2-40B4-BE49-F238E27FC236}">
                <a16:creationId xmlns:a16="http://schemas.microsoft.com/office/drawing/2014/main" id="{0D010933-5FC0-4E4B-A59F-0E2F8BFA6C32}"/>
              </a:ext>
            </a:extLst>
          </p:cNvPr>
          <p:cNvSpPr txBox="1">
            <a:spLocks/>
          </p:cNvSpPr>
          <p:nvPr/>
        </p:nvSpPr>
        <p:spPr>
          <a:xfrm>
            <a:off x="3411555" y="2425700"/>
            <a:ext cx="2216080" cy="40005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/>
              <a:t>5 Cages Total: </a:t>
            </a:r>
          </a:p>
          <a:p>
            <a:r>
              <a:rPr lang="en-US" sz="1800" dirty="0"/>
              <a:t>1 Control Cage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NO Flies</a:t>
            </a:r>
          </a:p>
          <a:p>
            <a:r>
              <a:rPr lang="en-US" sz="1800" dirty="0"/>
              <a:t>Treatment Cages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50 SWD flies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D7F1263E-00C5-41A3-BF22-6A9962300C38}"/>
              </a:ext>
            </a:extLst>
          </p:cNvPr>
          <p:cNvSpPr txBox="1">
            <a:spLocks/>
          </p:cNvSpPr>
          <p:nvPr/>
        </p:nvSpPr>
        <p:spPr>
          <a:xfrm>
            <a:off x="9689487" y="1875297"/>
            <a:ext cx="2295472" cy="43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+mn-lt"/>
              </a:rPr>
              <a:t>Pantoe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agglomerans</a:t>
            </a:r>
            <a:endParaRPr lang="en-US" i="1" dirty="0">
              <a:latin typeface="+mn-lt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38A41B-AD83-4B7C-9D0F-503970308F7A}"/>
              </a:ext>
            </a:extLst>
          </p:cNvPr>
          <p:cNvCxnSpPr/>
          <p:nvPr/>
        </p:nvCxnSpPr>
        <p:spPr>
          <a:xfrm>
            <a:off x="6248400" y="1270000"/>
            <a:ext cx="0" cy="547370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3CEE0A10-932C-4AD3-9392-1AC90AEF5E2D}"/>
              </a:ext>
            </a:extLst>
          </p:cNvPr>
          <p:cNvSpPr txBox="1">
            <a:spLocks/>
          </p:cNvSpPr>
          <p:nvPr/>
        </p:nvSpPr>
        <p:spPr>
          <a:xfrm>
            <a:off x="3140878" y="311682"/>
            <a:ext cx="6215043" cy="8058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latin typeface="+mn-lt"/>
              </a:rPr>
              <a:t>Experimental Weeks: 1, 2, &amp; 3</a:t>
            </a:r>
          </a:p>
          <a:p>
            <a:pPr algn="ctr"/>
            <a:r>
              <a:rPr lang="en-US" i="1" dirty="0">
                <a:latin typeface="+mn-lt"/>
              </a:rPr>
              <a:t>SWD Choice: Microbe vs Control</a:t>
            </a:r>
          </a:p>
        </p:txBody>
      </p:sp>
    </p:spTree>
    <p:extLst>
      <p:ext uri="{BB962C8B-B14F-4D97-AF65-F5344CB8AC3E}">
        <p14:creationId xmlns:p14="http://schemas.microsoft.com/office/powerpoint/2010/main" val="200843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E462-9218-4DE8-974A-322A3FBA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Notes about the prelim stuff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A9B1A-6BA3-46FE-95DB-C6F8D3514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9662"/>
            <a:ext cx="6172200" cy="46291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62FAD-69A5-41FE-91FB-7F2379C42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SWD: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Flies starved for 24 hours prior to exposure to VOC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Microbes inoculated into solution at time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Flies infused into cages with microbes as close to timepoints 0, 24, 48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behavior observed at 2, 24</a:t>
            </a:r>
            <a:r>
              <a:rPr lang="en-US"/>
              <a:t>, 48 </a:t>
            </a:r>
            <a:r>
              <a:rPr lang="en-US" dirty="0"/>
              <a:t>hours after infusion</a:t>
            </a:r>
          </a:p>
        </p:txBody>
      </p:sp>
    </p:spTree>
    <p:extLst>
      <p:ext uri="{BB962C8B-B14F-4D97-AF65-F5344CB8AC3E}">
        <p14:creationId xmlns:p14="http://schemas.microsoft.com/office/powerpoint/2010/main" val="3917917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C51E4-CFD1-4F8C-8611-CB0822A05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7" r="3823" b="6544"/>
          <a:stretch/>
        </p:blipFill>
        <p:spPr>
          <a:xfrm>
            <a:off x="1953958" y="643466"/>
            <a:ext cx="82840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6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EA20-9BF4-40EE-B656-0EBA7E9D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the environment effect the flies?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9BC0-7381-4581-9980-D56BCE16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60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the SWD flies respond to an empty trap jar in the closed incubator environment? Flies exposed to 2 blank traps</a:t>
            </a:r>
          </a:p>
          <a:p>
            <a:r>
              <a:rPr lang="en-US" dirty="0"/>
              <a:t>How do the SWD flies respond to a control solution of blueberry juice and broth (blank, control) in the closed incubator environment? (contamination?) 2 mesh cages – 1 with blank + flies, 1 with control + no flies</a:t>
            </a:r>
          </a:p>
          <a:p>
            <a:r>
              <a:rPr lang="en-US" dirty="0"/>
              <a:t>Do the SWD flies prefer the control solution over an trap jar in the closed incubator environment? (1 mesh cage, blank v ctrl, and flies)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350944-8FA1-41A6-9DD1-DE3468E5BC0D}"/>
              </a:ext>
            </a:extLst>
          </p:cNvPr>
          <p:cNvGrpSpPr/>
          <p:nvPr/>
        </p:nvGrpSpPr>
        <p:grpSpPr>
          <a:xfrm>
            <a:off x="7902076" y="1449686"/>
            <a:ext cx="2286000" cy="2541660"/>
            <a:chOff x="9500417" y="2181138"/>
            <a:chExt cx="2286000" cy="2541660"/>
          </a:xfrm>
        </p:grpSpPr>
        <p:pic>
          <p:nvPicPr>
            <p:cNvPr id="5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5B1FF99E-D147-478C-9021-57728A7B0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417" y="2436798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www.downloadclipart.net/thumb/24855-test-tube-icon.png">
              <a:extLst>
                <a:ext uri="{FF2B5EF4-FFF2-40B4-BE49-F238E27FC236}">
                  <a16:creationId xmlns:a16="http://schemas.microsoft.com/office/drawing/2014/main" id="{13C1EDEE-D4F2-47DA-9610-CA265D5E57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9821715" y="2181138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Image result for inlet septa png">
              <a:extLst>
                <a:ext uri="{FF2B5EF4-FFF2-40B4-BE49-F238E27FC236}">
                  <a16:creationId xmlns:a16="http://schemas.microsoft.com/office/drawing/2014/main" id="{C8E6DE55-6297-4366-9978-BFC7AC355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10813712" y="2926448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9BCBCB-6684-49EE-80CA-4BD62F40A700}"/>
              </a:ext>
            </a:extLst>
          </p:cNvPr>
          <p:cNvGrpSpPr/>
          <p:nvPr/>
        </p:nvGrpSpPr>
        <p:grpSpPr>
          <a:xfrm>
            <a:off x="8723778" y="4234532"/>
            <a:ext cx="1955891" cy="2448458"/>
            <a:chOff x="7968528" y="2514686"/>
            <a:chExt cx="1955891" cy="2448458"/>
          </a:xfrm>
        </p:grpSpPr>
        <p:pic>
          <p:nvPicPr>
            <p:cNvPr id="12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89AB0F34-5576-4F82-AF0B-0A69BA62B9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7968528" y="3089536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22BFB9A3-219E-42BD-B921-2285341D55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8289826" y="2514686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inlet septa png">
              <a:extLst>
                <a:ext uri="{FF2B5EF4-FFF2-40B4-BE49-F238E27FC236}">
                  <a16:creationId xmlns:a16="http://schemas.microsoft.com/office/drawing/2014/main" id="{4E1BBE13-8358-4170-9C50-78441F4415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9281823" y="3259996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403D03BE-6F08-4095-8E57-E1E88DFA2AC4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411060"/>
            </a:xfrm>
            <a:prstGeom prst="trapezoid">
              <a:avLst>
                <a:gd name="adj" fmla="val 22379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435297A9-B399-473D-909D-93CB0EF7980D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167874"/>
            </a:xfrm>
            <a:prstGeom prst="trapezoid">
              <a:avLst>
                <a:gd name="adj" fmla="val 223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47053-3FE7-41A7-AECF-696627527D33}"/>
                </a:ext>
              </a:extLst>
            </p:cNvPr>
            <p:cNvSpPr txBox="1"/>
            <p:nvPr/>
          </p:nvSpPr>
          <p:spPr>
            <a:xfrm>
              <a:off x="8430883" y="4360911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90% BROTH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EC3CC0-CC48-4A7A-A83A-9E65FA5FC461}"/>
                </a:ext>
              </a:extLst>
            </p:cNvPr>
            <p:cNvSpPr txBox="1"/>
            <p:nvPr/>
          </p:nvSpPr>
          <p:spPr>
            <a:xfrm>
              <a:off x="8421358" y="4145374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10% JUICE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19717B2-9412-4841-9D12-769C0EDABF7F}"/>
              </a:ext>
            </a:extLst>
          </p:cNvPr>
          <p:cNvSpPr txBox="1"/>
          <p:nvPr/>
        </p:nvSpPr>
        <p:spPr>
          <a:xfrm>
            <a:off x="9866777" y="3596324"/>
            <a:ext cx="7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20662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EA20-9BF4-40EE-B656-0EBA7E9D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we add the microbes?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9BC0-7381-4581-9980-D56BCE16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9125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How do the SWD flies respond to an empty (blank) trap jar in the closed incubator environment with microbes producing VOCs?(silica absorption, 2 mesh)</a:t>
            </a:r>
          </a:p>
          <a:p>
            <a:r>
              <a:rPr lang="en-US" dirty="0"/>
              <a:t>How do the SWD flies respond to a control solution of blueberry juice and broth in the closed incubator environment with microbes producing VOCs? (same GC, diff cages)</a:t>
            </a:r>
          </a:p>
          <a:p>
            <a:r>
              <a:rPr lang="en-US" dirty="0"/>
              <a:t>Do the SWD flies prefer the control solution over an trap jar in the closed incubator environment with microbes producing VOCs? (1 mesh, choice)</a:t>
            </a:r>
          </a:p>
          <a:p>
            <a:r>
              <a:rPr lang="en-US" dirty="0"/>
              <a:t>Do the SWD flies prefer the control solution over a blank jar in the closed incubator environment with microbes producing VOCs? (similar to </a:t>
            </a:r>
            <a:r>
              <a:rPr lang="en-US" dirty="0" err="1"/>
              <a:t>pg</a:t>
            </a:r>
            <a:r>
              <a:rPr lang="en-US" dirty="0"/>
              <a:t> 150)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B34A54-03FD-458E-AD90-3BB1B0C7ADE4}"/>
              </a:ext>
            </a:extLst>
          </p:cNvPr>
          <p:cNvGrpSpPr/>
          <p:nvPr/>
        </p:nvGrpSpPr>
        <p:grpSpPr>
          <a:xfrm>
            <a:off x="5562615" y="1509477"/>
            <a:ext cx="2286000" cy="2541660"/>
            <a:chOff x="9500417" y="2181138"/>
            <a:chExt cx="2286000" cy="2541660"/>
          </a:xfrm>
        </p:grpSpPr>
        <p:pic>
          <p:nvPicPr>
            <p:cNvPr id="5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073C8692-1B97-4D20-B2D9-EDEAEF270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417" y="2436798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www.downloadclipart.net/thumb/24855-test-tube-icon.png">
              <a:extLst>
                <a:ext uri="{FF2B5EF4-FFF2-40B4-BE49-F238E27FC236}">
                  <a16:creationId xmlns:a16="http://schemas.microsoft.com/office/drawing/2014/main" id="{F3F8C45E-D035-4B91-BB20-95CCE90595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9821715" y="2181138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Image result for inlet septa png">
              <a:extLst>
                <a:ext uri="{FF2B5EF4-FFF2-40B4-BE49-F238E27FC236}">
                  <a16:creationId xmlns:a16="http://schemas.microsoft.com/office/drawing/2014/main" id="{2156CAFF-9746-4657-AE60-94C7BE5AA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10813712" y="2926448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7578C-9A49-4676-A369-59DAB30551DE}"/>
              </a:ext>
            </a:extLst>
          </p:cNvPr>
          <p:cNvGrpSpPr/>
          <p:nvPr/>
        </p:nvGrpSpPr>
        <p:grpSpPr>
          <a:xfrm>
            <a:off x="5727669" y="4275247"/>
            <a:ext cx="1955891" cy="2448458"/>
            <a:chOff x="7968528" y="2514686"/>
            <a:chExt cx="1955891" cy="2448458"/>
          </a:xfrm>
        </p:grpSpPr>
        <p:pic>
          <p:nvPicPr>
            <p:cNvPr id="9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DA3C9824-9526-421F-8A3A-459160D49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7968528" y="3089536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F8C4DBCD-DB14-4DF1-95A7-0D0B8CFF3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8289826" y="2514686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 result for inlet septa png">
              <a:extLst>
                <a:ext uri="{FF2B5EF4-FFF2-40B4-BE49-F238E27FC236}">
                  <a16:creationId xmlns:a16="http://schemas.microsoft.com/office/drawing/2014/main" id="{E94717D1-68D1-4B9A-BAB6-EAEE831F32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9281823" y="3259996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840294A7-3E65-45FD-965A-E395DE53A100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411060"/>
            </a:xfrm>
            <a:prstGeom prst="trapezoid">
              <a:avLst>
                <a:gd name="adj" fmla="val 22379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0F43ECB6-E3E2-4E48-A1C1-65AF95F92F19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167874"/>
            </a:xfrm>
            <a:prstGeom prst="trapezoid">
              <a:avLst>
                <a:gd name="adj" fmla="val 223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F0127C-ABDD-425D-B981-725A2F29125F}"/>
                </a:ext>
              </a:extLst>
            </p:cNvPr>
            <p:cNvSpPr txBox="1"/>
            <p:nvPr/>
          </p:nvSpPr>
          <p:spPr>
            <a:xfrm>
              <a:off x="8430883" y="4360911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90% BROTH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9D40A4-7E39-4325-989B-5B3B21BC4C46}"/>
                </a:ext>
              </a:extLst>
            </p:cNvPr>
            <p:cNvSpPr txBox="1"/>
            <p:nvPr/>
          </p:nvSpPr>
          <p:spPr>
            <a:xfrm>
              <a:off x="8421358" y="4145374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10% JUICE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914381-C767-483F-BE19-FBDF451EBE96}"/>
              </a:ext>
            </a:extLst>
          </p:cNvPr>
          <p:cNvGrpSpPr/>
          <p:nvPr/>
        </p:nvGrpSpPr>
        <p:grpSpPr>
          <a:xfrm>
            <a:off x="9199511" y="1511120"/>
            <a:ext cx="2097395" cy="2448458"/>
            <a:chOff x="5436649" y="4133215"/>
            <a:chExt cx="2097395" cy="2448458"/>
          </a:xfrm>
        </p:grpSpPr>
        <p:pic>
          <p:nvPicPr>
            <p:cNvPr id="19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ECA4A4E1-FA9C-466B-8993-0FEA60FFA9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611269EC-A7B8-45CD-BA64-E1A03AEBAE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Image result for inlet septa png">
              <a:extLst>
                <a:ext uri="{FF2B5EF4-FFF2-40B4-BE49-F238E27FC236}">
                  <a16:creationId xmlns:a16="http://schemas.microsoft.com/office/drawing/2014/main" id="{A98AC76C-95F8-4F98-8C50-309A99D62C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728DBF-4F59-4CEA-9512-C05DD8A13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23" name="Picture 12" descr="Bacteria PNG">
              <a:extLst>
                <a:ext uri="{FF2B5EF4-FFF2-40B4-BE49-F238E27FC236}">
                  <a16:creationId xmlns:a16="http://schemas.microsoft.com/office/drawing/2014/main" id="{C4975876-B435-4341-A4DD-DEE475C80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DCDFEC-6AD1-477E-A9DC-444D18D14733}"/>
              </a:ext>
            </a:extLst>
          </p:cNvPr>
          <p:cNvGrpSpPr/>
          <p:nvPr/>
        </p:nvGrpSpPr>
        <p:grpSpPr>
          <a:xfrm>
            <a:off x="9203780" y="4275247"/>
            <a:ext cx="2097395" cy="2448458"/>
            <a:chOff x="5436649" y="4133215"/>
            <a:chExt cx="2097395" cy="2448458"/>
          </a:xfrm>
        </p:grpSpPr>
        <p:pic>
          <p:nvPicPr>
            <p:cNvPr id="26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8513E8D0-1C20-4689-AC8F-2A798692F4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004A94DD-2CC0-48C5-A008-0F5C1F31E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inlet septa png">
              <a:extLst>
                <a:ext uri="{FF2B5EF4-FFF2-40B4-BE49-F238E27FC236}">
                  <a16:creationId xmlns:a16="http://schemas.microsoft.com/office/drawing/2014/main" id="{7C113E72-DBD0-4FA8-9386-67C0315C35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5F2886E-553C-4E1B-8F30-E813CD0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30" name="Picture 12" descr="Bacteria PNG">
              <a:extLst>
                <a:ext uri="{FF2B5EF4-FFF2-40B4-BE49-F238E27FC236}">
                  <a16:creationId xmlns:a16="http://schemas.microsoft.com/office/drawing/2014/main" id="{EA2692FD-62DA-40BA-93A4-69DA61724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43769EA-1C02-4393-8B0C-8ED01870CE6C}"/>
              </a:ext>
            </a:extLst>
          </p:cNvPr>
          <p:cNvSpPr txBox="1"/>
          <p:nvPr/>
        </p:nvSpPr>
        <p:spPr>
          <a:xfrm>
            <a:off x="8239357" y="5279501"/>
            <a:ext cx="7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BE3B3-2494-4655-9DB8-5D06889AD161}"/>
              </a:ext>
            </a:extLst>
          </p:cNvPr>
          <p:cNvSpPr txBox="1"/>
          <p:nvPr/>
        </p:nvSpPr>
        <p:spPr>
          <a:xfrm>
            <a:off x="8030263" y="2510915"/>
            <a:ext cx="7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631452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DF45-6C7E-4C83-909C-CFDE881B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19" y="609600"/>
            <a:ext cx="10627962" cy="943429"/>
          </a:xfrm>
        </p:spPr>
        <p:txBody>
          <a:bodyPr wrap="square">
            <a:normAutofit/>
          </a:bodyPr>
          <a:lstStyle/>
          <a:p>
            <a:r>
              <a:rPr lang="en-US" dirty="0"/>
              <a:t>SWD Choice Bioassay: Blank vs. Control &amp; Treatment vs. Control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D17DC-AAA4-4D09-9675-E16AB2ABE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273" y="1820862"/>
            <a:ext cx="10979476" cy="3363533"/>
          </a:xfrm>
        </p:spPr>
        <p:txBody>
          <a:bodyPr numCol="2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 1: Blanks vs Control Samples in Incubator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2 Mesh cages with 2 blank traps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1 Mesh cages with 1 blank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VOC from each </a:t>
            </a:r>
            <a:r>
              <a:rPr lang="en-US" b="1" u="sng" dirty="0"/>
              <a:t>trap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addresses 10% </a:t>
            </a:r>
            <a:r>
              <a:rPr lang="en-US" dirty="0" err="1"/>
              <a:t>bbjb</a:t>
            </a:r>
            <a:r>
              <a:rPr lang="en-US" dirty="0"/>
              <a:t> contaminate blank jar between 1 mesh and cages</a:t>
            </a: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 2: Treatment vs Control Sample in Incubator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2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1 Mesh cages with 1 treatment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2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1 Mesh cages with 1 treatment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2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1 Mesh cages with 1 treatment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VOC from each </a:t>
            </a:r>
            <a:r>
              <a:rPr lang="en-US" b="1" u="sng" dirty="0"/>
              <a:t>trap</a:t>
            </a:r>
          </a:p>
        </p:txBody>
      </p:sp>
    </p:spTree>
    <p:extLst>
      <p:ext uri="{BB962C8B-B14F-4D97-AF65-F5344CB8AC3E}">
        <p14:creationId xmlns:p14="http://schemas.microsoft.com/office/powerpoint/2010/main" val="1071502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5160F5-8525-4BB1-B220-59BBA6497B02}"/>
              </a:ext>
            </a:extLst>
          </p:cNvPr>
          <p:cNvSpPr txBox="1">
            <a:spLocks/>
          </p:cNvSpPr>
          <p:nvPr/>
        </p:nvSpPr>
        <p:spPr>
          <a:xfrm>
            <a:off x="1045828" y="679508"/>
            <a:ext cx="10100344" cy="66379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SWD Choice Bioassay: Microbe vs. Microbe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4A8F6F-6F2F-41BA-88EA-65092827E909}"/>
              </a:ext>
            </a:extLst>
          </p:cNvPr>
          <p:cNvSpPr txBox="1">
            <a:spLocks/>
          </p:cNvSpPr>
          <p:nvPr/>
        </p:nvSpPr>
        <p:spPr>
          <a:xfrm>
            <a:off x="3092741" y="1896363"/>
            <a:ext cx="6006518" cy="32293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 5: </a:t>
            </a: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and P. </a:t>
            </a:r>
            <a:r>
              <a:rPr lang="en-US" i="1" dirty="0" err="1"/>
              <a:t>agglormeans</a:t>
            </a:r>
            <a:r>
              <a:rPr lang="en-US" i="1" dirty="0"/>
              <a:t> </a:t>
            </a:r>
            <a:r>
              <a:rPr lang="en-US" dirty="0"/>
              <a:t>vs SWD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5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2 Mesh cages with 1 control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5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2 Mesh cages with 1 control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5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2Mesh cages with 1 control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VOC from each </a:t>
            </a:r>
            <a:r>
              <a:rPr lang="en-US" b="1" u="sng" dirty="0"/>
              <a:t>trap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Mix v ctrl?</a:t>
            </a:r>
          </a:p>
        </p:txBody>
      </p:sp>
    </p:spTree>
    <p:extLst>
      <p:ext uri="{BB962C8B-B14F-4D97-AF65-F5344CB8AC3E}">
        <p14:creationId xmlns:p14="http://schemas.microsoft.com/office/powerpoint/2010/main" val="160158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8E317-70FD-4150-BAE5-3580A64BF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6926" r="15936" b="14915"/>
          <a:stretch/>
        </p:blipFill>
        <p:spPr>
          <a:xfrm rot="5400000">
            <a:off x="3489423" y="1156864"/>
            <a:ext cx="5882739" cy="45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4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1348-EEE4-42F5-9BB1-4D437479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22597"/>
            <a:ext cx="3932237" cy="664828"/>
          </a:xfrm>
        </p:spPr>
        <p:txBody>
          <a:bodyPr/>
          <a:lstStyle/>
          <a:p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target </a:t>
            </a:r>
            <a:r>
              <a:rPr lang="en-US" dirty="0"/>
              <a:t>VOCs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E5DD9-9A4A-4EA9-89E6-779CEA3B2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33182"/>
            <a:ext cx="3932237" cy="4635806"/>
          </a:xfrm>
        </p:spPr>
        <p:txBody>
          <a:bodyPr>
            <a:normAutofit/>
          </a:bodyPr>
          <a:lstStyle/>
          <a:p>
            <a:r>
              <a:rPr lang="en-US" dirty="0"/>
              <a:t>Carbonic acid, dimethyl ester</a:t>
            </a:r>
          </a:p>
          <a:p>
            <a:r>
              <a:rPr lang="en-US" dirty="0"/>
              <a:t>2-Nonanone</a:t>
            </a:r>
          </a:p>
          <a:p>
            <a:r>
              <a:rPr lang="en-US" dirty="0"/>
              <a:t>Benzene, 1,3-bis(1,1-dimethylethyl)-</a:t>
            </a:r>
          </a:p>
          <a:p>
            <a:r>
              <a:rPr lang="en-US" dirty="0"/>
              <a:t>Pyrazine, 3-ethyl-2,5-dimethyl-</a:t>
            </a:r>
          </a:p>
          <a:p>
            <a:r>
              <a:rPr lang="en-US" dirty="0" err="1"/>
              <a:t>Bicyclo</a:t>
            </a:r>
            <a:r>
              <a:rPr lang="en-US" dirty="0"/>
              <a:t>[2.2.1]heptan-2-ol, 1,7,7-trimethyl-, (1S-endo)-</a:t>
            </a:r>
          </a:p>
          <a:p>
            <a:r>
              <a:rPr lang="en-US" dirty="0"/>
              <a:t>1-Propanol, 3-(</a:t>
            </a:r>
            <a:r>
              <a:rPr lang="en-US" dirty="0" err="1"/>
              <a:t>methylthio</a:t>
            </a:r>
            <a:r>
              <a:rPr lang="en-US" dirty="0"/>
              <a:t>)-</a:t>
            </a:r>
          </a:p>
          <a:p>
            <a:r>
              <a:rPr lang="en-US" dirty="0"/>
              <a:t>(-)-Myrtenol</a:t>
            </a:r>
          </a:p>
          <a:p>
            <a:r>
              <a:rPr lang="en-US" dirty="0"/>
              <a:t>3-Cyclohexene-1-ethanol, .beta.,4-dimethyl-</a:t>
            </a:r>
          </a:p>
          <a:p>
            <a:r>
              <a:rPr lang="en-US" dirty="0"/>
              <a:t>p-Mentha-1(7),8(10)-dien-9-ol</a:t>
            </a:r>
          </a:p>
          <a:p>
            <a:r>
              <a:rPr lang="en-US" dirty="0"/>
              <a:t>Eugenol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C27BB4-FBE6-48DF-AB81-A5A5415E5E5E}"/>
              </a:ext>
            </a:extLst>
          </p:cNvPr>
          <p:cNvSpPr txBox="1">
            <a:spLocks/>
          </p:cNvSpPr>
          <p:nvPr/>
        </p:nvSpPr>
        <p:spPr>
          <a:xfrm>
            <a:off x="6184972" y="322597"/>
            <a:ext cx="4921392" cy="664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P. </a:t>
            </a:r>
            <a:r>
              <a:rPr lang="en-US" i="1" dirty="0" err="1"/>
              <a:t>agglomerans</a:t>
            </a:r>
            <a:r>
              <a:rPr lang="en-US" i="1" dirty="0"/>
              <a:t> target </a:t>
            </a:r>
            <a:r>
              <a:rPr lang="en-US" dirty="0"/>
              <a:t>VOCs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91B2E4C-8EBE-4907-8A30-2EB98F2EB958}"/>
              </a:ext>
            </a:extLst>
          </p:cNvPr>
          <p:cNvSpPr txBox="1">
            <a:spLocks/>
          </p:cNvSpPr>
          <p:nvPr/>
        </p:nvSpPr>
        <p:spPr>
          <a:xfrm>
            <a:off x="6184974" y="1233182"/>
            <a:ext cx="3822056" cy="4635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Disulfide, dimethyl</a:t>
            </a:r>
          </a:p>
          <a:p>
            <a:r>
              <a:rPr lang="en-US" sz="1400" dirty="0"/>
              <a:t>1-Butanol, 3-methyl-, acetate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Heptanal</a:t>
            </a:r>
          </a:p>
          <a:p>
            <a:r>
              <a:rPr lang="en-US" sz="1400" dirty="0"/>
              <a:t>2-Hexenal, (E)-</a:t>
            </a:r>
          </a:p>
          <a:p>
            <a:r>
              <a:rPr lang="en-US" sz="1400" dirty="0"/>
              <a:t>Acetoin</a:t>
            </a:r>
          </a:p>
          <a:p>
            <a:r>
              <a:rPr lang="en-US" sz="1400" dirty="0"/>
              <a:t>1-Heptanol</a:t>
            </a:r>
          </a:p>
          <a:p>
            <a:r>
              <a:rPr lang="en-US" sz="1400" dirty="0"/>
              <a:t>Furfural</a:t>
            </a:r>
          </a:p>
          <a:p>
            <a:r>
              <a:rPr lang="en-US" sz="1400" dirty="0"/>
              <a:t>1-Hexanol, 2-ethyl-</a:t>
            </a:r>
          </a:p>
          <a:p>
            <a:r>
              <a:rPr lang="en-US" sz="1400" dirty="0"/>
              <a:t>Benzonitrile</a:t>
            </a:r>
          </a:p>
          <a:p>
            <a:r>
              <a:rPr lang="en-US" sz="1400" dirty="0"/>
              <a:t>2-Furanmethanol</a:t>
            </a:r>
          </a:p>
          <a:p>
            <a:r>
              <a:rPr lang="en-US" sz="1400" dirty="0" err="1"/>
              <a:t>Mequinol</a:t>
            </a:r>
            <a:endParaRPr lang="en-US" sz="1400" dirty="0"/>
          </a:p>
          <a:p>
            <a:r>
              <a:rPr lang="en-US" sz="1400" dirty="0"/>
              <a:t>2H-Pyran-2-carboxaldehyde, 5,6-dihydro-</a:t>
            </a:r>
          </a:p>
          <a:p>
            <a:r>
              <a:rPr lang="en-US" sz="1400" dirty="0"/>
              <a:t>Phenol</a:t>
            </a:r>
          </a:p>
        </p:txBody>
      </p:sp>
    </p:spTree>
    <p:extLst>
      <p:ext uri="{BB962C8B-B14F-4D97-AF65-F5344CB8AC3E}">
        <p14:creationId xmlns:p14="http://schemas.microsoft.com/office/powerpoint/2010/main" val="733699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784B-5569-4E46-8A86-7B6D9BEA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Items</a:t>
            </a:r>
          </a:p>
        </p:txBody>
      </p:sp>
      <p:sp>
        <p:nvSpPr>
          <p:cNvPr id="10" name="AutoShape 14" descr="Supplier Diversity Partner">
            <a:extLst>
              <a:ext uri="{FF2B5EF4-FFF2-40B4-BE49-F238E27FC236}">
                <a16:creationId xmlns:a16="http://schemas.microsoft.com/office/drawing/2014/main" id="{694669DB-8F1F-412A-BD16-85770E9B4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5888" y="1824038"/>
            <a:ext cx="23812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Supplier Diversity Partner">
            <a:extLst>
              <a:ext uri="{FF2B5EF4-FFF2-40B4-BE49-F238E27FC236}">
                <a16:creationId xmlns:a16="http://schemas.microsoft.com/office/drawing/2014/main" id="{1087236F-2256-480E-A607-9895B20B57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5888" y="1824038"/>
            <a:ext cx="23812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C2DC296-C151-4AA8-8DD1-4511BE6E2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ctr"/>
            <a:r>
              <a:rPr lang="en-US" u="sng" dirty="0">
                <a:hlinkClick r:id="rId2"/>
              </a:rPr>
              <a:t>Propionic Acid, BAKER™, </a:t>
            </a:r>
            <a:r>
              <a:rPr lang="en-US" u="sng" dirty="0" err="1">
                <a:hlinkClick r:id="rId2"/>
              </a:rPr>
              <a:t>J.T.Baker</a:t>
            </a:r>
            <a:r>
              <a:rPr lang="en-US" u="sng" dirty="0">
                <a:hlinkClick r:id="rId2"/>
              </a:rPr>
              <a:t>™ </a:t>
            </a:r>
            <a:r>
              <a:rPr lang="en-US" dirty="0"/>
              <a:t>Quantity: 500mL, Packaging: Narrow Mouth Amber Glass Bottle </a:t>
            </a:r>
          </a:p>
          <a:p>
            <a:pPr fontAlgn="ctr"/>
            <a:r>
              <a:rPr lang="en-US" dirty="0"/>
              <a:t>by </a:t>
            </a:r>
            <a:r>
              <a:rPr lang="en-US" dirty="0" err="1"/>
              <a:t>J.T.Baker</a:t>
            </a:r>
            <a:r>
              <a:rPr lang="en-US" dirty="0"/>
              <a:t>  U33007 </a:t>
            </a:r>
            <a:r>
              <a:rPr lang="en-US" u="sng" dirty="0">
                <a:hlinkClick r:id="rId2"/>
              </a:rPr>
              <a:t>Catalog number  02-003-884 </a:t>
            </a:r>
            <a:endParaRPr lang="en-US" dirty="0"/>
          </a:p>
          <a:p>
            <a:pPr fontAlgn="ctr"/>
            <a:r>
              <a:rPr lang="en-US" u="sng" dirty="0">
                <a:hlinkClick r:id="rId3"/>
              </a:rPr>
              <a:t>Soy Flour </a:t>
            </a:r>
            <a:r>
              <a:rPr lang="en-US" dirty="0"/>
              <a:t>Quantity: 2260g </a:t>
            </a:r>
          </a:p>
          <a:p>
            <a:pPr fontAlgn="ctr"/>
            <a:r>
              <a:rPr lang="en-US" dirty="0"/>
              <a:t>by MP Biomedicals™  0296002405 </a:t>
            </a:r>
            <a:r>
              <a:rPr lang="en-US" u="sng" dirty="0">
                <a:hlinkClick r:id="rId4"/>
              </a:rPr>
              <a:t>Catalog number  ICN96002405 </a:t>
            </a:r>
            <a:endParaRPr lang="en-US" dirty="0"/>
          </a:p>
          <a:p>
            <a:pPr fontAlgn="ctr"/>
            <a:r>
              <a:rPr lang="en-US" u="sng" dirty="0">
                <a:hlinkClick r:id="rId5"/>
              </a:rPr>
              <a:t>Methyl 4-hydroxybenzoate, 99% </a:t>
            </a:r>
            <a:r>
              <a:rPr lang="en-US" dirty="0"/>
              <a:t>Quantity: 250g </a:t>
            </a:r>
          </a:p>
          <a:p>
            <a:pPr fontAlgn="ctr"/>
            <a:r>
              <a:rPr lang="en-US" dirty="0"/>
              <a:t>by Alfa </a:t>
            </a:r>
            <a:r>
              <a:rPr lang="en-US" dirty="0" err="1"/>
              <a:t>Aesar</a:t>
            </a:r>
            <a:r>
              <a:rPr lang="en-US" dirty="0"/>
              <a:t>™  A1428930 </a:t>
            </a:r>
            <a:r>
              <a:rPr lang="en-US" u="sng" dirty="0">
                <a:hlinkClick r:id="rId5"/>
              </a:rPr>
              <a:t>Catalog number  AAA1428930 </a:t>
            </a:r>
            <a:endParaRPr lang="en-US" dirty="0"/>
          </a:p>
          <a:p>
            <a:pPr fontAlgn="ctr"/>
            <a:r>
              <a:rPr lang="en-US" u="sng" dirty="0">
                <a:hlinkClick r:id="rId6"/>
              </a:rPr>
              <a:t>Brewers Yeast </a:t>
            </a:r>
            <a:r>
              <a:rPr lang="en-US" dirty="0"/>
              <a:t>Quantity: 2260g </a:t>
            </a:r>
          </a:p>
          <a:p>
            <a:pPr fontAlgn="ctr"/>
            <a:r>
              <a:rPr lang="en-US" dirty="0"/>
              <a:t>by MP Biomedicals™  0290331205 </a:t>
            </a:r>
            <a:r>
              <a:rPr lang="en-US" u="sng" dirty="0">
                <a:hlinkClick r:id="rId6"/>
              </a:rPr>
              <a:t>Catalog number  ICN90331205 </a:t>
            </a:r>
            <a:endParaRPr lang="en-US" dirty="0"/>
          </a:p>
          <a:p>
            <a:pPr fontAlgn="ctr"/>
            <a:r>
              <a:rPr lang="en-US" u="sng" dirty="0">
                <a:hlinkClick r:id="rId7"/>
              </a:rPr>
              <a:t>PLUG, DROSOPHILA, FOAM </a:t>
            </a:r>
            <a:endParaRPr lang="en-US" dirty="0"/>
          </a:p>
          <a:p>
            <a:pPr fontAlgn="ctr"/>
            <a:r>
              <a:rPr lang="en-US" dirty="0"/>
              <a:t>by </a:t>
            </a:r>
            <a:r>
              <a:rPr lang="en-US" dirty="0" err="1"/>
              <a:t>Chemglass</a:t>
            </a:r>
            <a:r>
              <a:rPr lang="en-US" dirty="0"/>
              <a:t> Life Sciences  CGE4790005 </a:t>
            </a:r>
            <a:r>
              <a:rPr lang="en-US" u="sng" dirty="0">
                <a:hlinkClick r:id="rId8"/>
              </a:rPr>
              <a:t>Catalog number  50-189-7638 </a:t>
            </a:r>
            <a:endParaRPr lang="en-US" dirty="0"/>
          </a:p>
          <a:p>
            <a:pPr fontAlgn="ctr"/>
            <a:r>
              <a:rPr lang="en-US" u="sng" dirty="0">
                <a:hlinkClick r:id="rId9"/>
              </a:rPr>
              <a:t>Fly bottle, square bottom polypropylene, 6 oz, 500/case </a:t>
            </a:r>
            <a:endParaRPr lang="en-US" dirty="0"/>
          </a:p>
          <a:p>
            <a:pPr fontAlgn="ctr"/>
            <a:r>
              <a:rPr lang="en-US" dirty="0"/>
              <a:t>by Thomas Scientific  1158J85 </a:t>
            </a:r>
            <a:r>
              <a:rPr lang="en-US" u="sng" dirty="0">
                <a:hlinkClick r:id="rId10"/>
              </a:rPr>
              <a:t>Catalog number  50-146-1849 </a:t>
            </a:r>
            <a:endParaRPr lang="en-US" dirty="0"/>
          </a:p>
        </p:txBody>
      </p:sp>
      <p:pic>
        <p:nvPicPr>
          <p:cNvPr id="1025" name="Picture 1" descr="chemical-structure-cas-79-09-4.jpg-150">
            <a:extLst>
              <a:ext uri="{FF2B5EF4-FFF2-40B4-BE49-F238E27FC236}">
                <a16:creationId xmlns:a16="http://schemas.microsoft.com/office/drawing/2014/main" id="{350BA879-435F-42B9-81E2-8879B9B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213751~p.eps-150">
            <a:extLst>
              <a:ext uri="{FF2B5EF4-FFF2-40B4-BE49-F238E27FC236}">
                <a16:creationId xmlns:a16="http://schemas.microsoft.com/office/drawing/2014/main" id="{F7B64459-E402-4134-B447-2EDD4536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hemical-structure-cas-99-76-3.jpg-150">
            <a:extLst>
              <a:ext uri="{FF2B5EF4-FFF2-40B4-BE49-F238E27FC236}">
                <a16:creationId xmlns:a16="http://schemas.microsoft.com/office/drawing/2014/main" id="{6081EE72-C101-4BB5-986A-2CC11EAA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213742~p.eps-150">
            <a:extLst>
              <a:ext uri="{FF2B5EF4-FFF2-40B4-BE49-F238E27FC236}">
                <a16:creationId xmlns:a16="http://schemas.microsoft.com/office/drawing/2014/main" id="{8F2322B9-1EED-4F0D-9A08-6B1EA0FDD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efault.jpg-150">
            <a:extLst>
              <a:ext uri="{FF2B5EF4-FFF2-40B4-BE49-F238E27FC236}">
                <a16:creationId xmlns:a16="http://schemas.microsoft.com/office/drawing/2014/main" id="{9B1FA4C6-7587-4613-ABA6-48159460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efault.jpg-150">
            <a:extLst>
              <a:ext uri="{FF2B5EF4-FFF2-40B4-BE49-F238E27FC236}">
                <a16:creationId xmlns:a16="http://schemas.microsoft.com/office/drawing/2014/main" id="{60383B3B-9397-47C7-AA4D-9F61BC61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925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2B7-DB3C-47FF-8366-408D8683B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Life Cycle</a:t>
            </a:r>
          </a:p>
        </p:txBody>
      </p:sp>
      <p:pic>
        <p:nvPicPr>
          <p:cNvPr id="2050" name="Picture 2" descr="The whole life cycle of the fruit fly Drosophila is relatively rapid and takes only approximately 10-12 days at 25 C. The Drosophila development is divided into various stages: embryo, larva (first instar, second instar and third instar), pupa and adult. ">
            <a:extLst>
              <a:ext uri="{FF2B5EF4-FFF2-40B4-BE49-F238E27FC236}">
                <a16:creationId xmlns:a16="http://schemas.microsoft.com/office/drawing/2014/main" id="{34739157-89C0-4A51-B59E-87BD3585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r="-664" b="-1854"/>
          <a:stretch/>
        </p:blipFill>
        <p:spPr bwMode="auto">
          <a:xfrm>
            <a:off x="5094515" y="673705"/>
            <a:ext cx="6850742" cy="55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22C6EC6-4376-4CDB-BADE-B19C1BAB509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35429" y="2638044"/>
          <a:ext cx="3831772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5886">
                  <a:extLst>
                    <a:ext uri="{9D8B030D-6E8A-4147-A177-3AD203B41FA5}">
                      <a16:colId xmlns:a16="http://schemas.microsoft.com/office/drawing/2014/main" val="2489028641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90361115"/>
                    </a:ext>
                  </a:extLst>
                </a:gridCol>
              </a:tblGrid>
              <a:tr h="42695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Stage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Length (days)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79606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Adult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67103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</a:t>
                      </a:r>
                      <a:r>
                        <a:rPr lang="en-US" sz="2400" baseline="30000" dirty="0"/>
                        <a:t>st</a:t>
                      </a:r>
                      <a:r>
                        <a:rPr lang="en-US" sz="2400" dirty="0"/>
                        <a:t> instar: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53248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</a:t>
                      </a:r>
                      <a:r>
                        <a:rPr lang="en-US" sz="2400" baseline="30000" dirty="0"/>
                        <a:t>nd</a:t>
                      </a:r>
                      <a:r>
                        <a:rPr lang="en-US" sz="2400" dirty="0"/>
                        <a:t> instar: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42498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  <a:r>
                        <a:rPr lang="en-US" sz="2400" baseline="30000" dirty="0"/>
                        <a:t>rd</a:t>
                      </a:r>
                      <a:r>
                        <a:rPr lang="en-US" sz="2400" dirty="0"/>
                        <a:t> instar: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83860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Wandering: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700990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Pupa: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920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2328-83D4-4DBA-93F2-DFFFA2C9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Monthly Schedule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49C7A61-4090-45EA-9AC0-63D9F869535D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690688"/>
          <a:ext cx="10515600" cy="488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244">
                  <a:extLst>
                    <a:ext uri="{9D8B030D-6E8A-4147-A177-3AD203B41FA5}">
                      <a16:colId xmlns:a16="http://schemas.microsoft.com/office/drawing/2014/main" val="29627852"/>
                    </a:ext>
                  </a:extLst>
                </a:gridCol>
                <a:gridCol w="1691219">
                  <a:extLst>
                    <a:ext uri="{9D8B030D-6E8A-4147-A177-3AD203B41FA5}">
                      <a16:colId xmlns:a16="http://schemas.microsoft.com/office/drawing/2014/main" val="59134965"/>
                    </a:ext>
                  </a:extLst>
                </a:gridCol>
                <a:gridCol w="1841494">
                  <a:extLst>
                    <a:ext uri="{9D8B030D-6E8A-4147-A177-3AD203B41FA5}">
                      <a16:colId xmlns:a16="http://schemas.microsoft.com/office/drawing/2014/main" val="1252905459"/>
                    </a:ext>
                  </a:extLst>
                </a:gridCol>
                <a:gridCol w="1841494">
                  <a:extLst>
                    <a:ext uri="{9D8B030D-6E8A-4147-A177-3AD203B41FA5}">
                      <a16:colId xmlns:a16="http://schemas.microsoft.com/office/drawing/2014/main" val="3672345106"/>
                    </a:ext>
                  </a:extLst>
                </a:gridCol>
                <a:gridCol w="1068545">
                  <a:extLst>
                    <a:ext uri="{9D8B030D-6E8A-4147-A177-3AD203B41FA5}">
                      <a16:colId xmlns:a16="http://schemas.microsoft.com/office/drawing/2014/main" val="4207932745"/>
                    </a:ext>
                  </a:extLst>
                </a:gridCol>
                <a:gridCol w="1337866">
                  <a:extLst>
                    <a:ext uri="{9D8B030D-6E8A-4147-A177-3AD203B41FA5}">
                      <a16:colId xmlns:a16="http://schemas.microsoft.com/office/drawing/2014/main" val="3513132627"/>
                    </a:ext>
                  </a:extLst>
                </a:gridCol>
                <a:gridCol w="1331738">
                  <a:extLst>
                    <a:ext uri="{9D8B030D-6E8A-4147-A177-3AD203B41FA5}">
                      <a16:colId xmlns:a16="http://schemas.microsoft.com/office/drawing/2014/main" val="2032253069"/>
                    </a:ext>
                  </a:extLst>
                </a:gridCol>
              </a:tblGrid>
              <a:tr h="505678">
                <a:tc>
                  <a:txBody>
                    <a:bodyPr/>
                    <a:lstStyle/>
                    <a:p>
                      <a:r>
                        <a:rPr lang="en-US" sz="2400" dirty="0"/>
                        <a:t>Monday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Tuesday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Wednesday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Thursday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Friday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Saturday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Sunday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5188611"/>
                  </a:ext>
                </a:extLst>
              </a:tr>
              <a:tr h="10003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58654563"/>
                  </a:ext>
                </a:extLst>
              </a:tr>
              <a:tr h="1000348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Adult (1)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7870576"/>
                  </a:ext>
                </a:extLst>
              </a:tr>
              <a:tr h="1134923">
                <a:tc>
                  <a:txBody>
                    <a:bodyPr/>
                    <a:lstStyle/>
                    <a:p>
                      <a:r>
                        <a:rPr lang="en-US" sz="2400" dirty="0"/>
                        <a:t>Adult (2)</a:t>
                      </a:r>
                    </a:p>
                    <a:p>
                      <a:r>
                        <a:rPr lang="en-US" sz="2400" dirty="0"/>
                        <a:t>Starve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Adult (3)</a:t>
                      </a:r>
                    </a:p>
                    <a:p>
                      <a:r>
                        <a:rPr lang="en-US" sz="2400" dirty="0"/>
                        <a:t>Starve (2)</a:t>
                      </a:r>
                    </a:p>
                    <a:p>
                      <a:r>
                        <a:rPr lang="en-US" sz="2400" dirty="0"/>
                        <a:t>2H assay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Starve (3)</a:t>
                      </a:r>
                    </a:p>
                    <a:p>
                      <a:r>
                        <a:rPr lang="en-US" sz="2400" dirty="0"/>
                        <a:t>24H assay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48H assay (3)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Adult (1)</a:t>
                      </a:r>
                    </a:p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7739276"/>
                  </a:ext>
                </a:extLst>
              </a:tr>
              <a:tr h="1134923">
                <a:tc>
                  <a:txBody>
                    <a:bodyPr/>
                    <a:lstStyle/>
                    <a:p>
                      <a:r>
                        <a:rPr lang="en-US" sz="2400" dirty="0"/>
                        <a:t>Adult (2)</a:t>
                      </a:r>
                    </a:p>
                    <a:p>
                      <a:r>
                        <a:rPr lang="en-US" sz="2400" dirty="0"/>
                        <a:t>Starve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Adult (3)</a:t>
                      </a:r>
                    </a:p>
                    <a:p>
                      <a:r>
                        <a:rPr lang="en-US" sz="2400" dirty="0"/>
                        <a:t>Starve (2)</a:t>
                      </a:r>
                    </a:p>
                    <a:p>
                      <a:r>
                        <a:rPr lang="en-US" sz="2400" dirty="0"/>
                        <a:t>2H assay (1)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Starve (3)</a:t>
                      </a:r>
                    </a:p>
                    <a:p>
                      <a:r>
                        <a:rPr lang="en-US" sz="2400" dirty="0"/>
                        <a:t>24H assay (2)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48H assay (3)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601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4F008493-F592-4ED8-935F-FD69CD9F4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04" y="133237"/>
            <a:ext cx="5779671" cy="6563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9DC02-0721-4941-B67B-54F654905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2474632" y="3679488"/>
            <a:ext cx="644888" cy="659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11525-1C40-4DB8-A0A8-1EB569F75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1829744" y="3689970"/>
            <a:ext cx="644888" cy="659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7FA91-19EB-4985-9C68-C96800919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1184856" y="3689970"/>
            <a:ext cx="644888" cy="659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F04BE-8168-4993-A3E8-CEB26FC77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2489795" y="4685460"/>
            <a:ext cx="644888" cy="659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0BDD2-99FC-4636-BB2B-ADCE48A65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1844907" y="4695942"/>
            <a:ext cx="644888" cy="659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60287-06F5-41FF-A7E6-F8D84040BF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1200019" y="4695942"/>
            <a:ext cx="644888" cy="659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B51415-7AF5-46FB-8784-D729AAE3B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2489795" y="2684242"/>
            <a:ext cx="644888" cy="6595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53F41-3490-464C-8775-AA66D4C687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1844907" y="2694724"/>
            <a:ext cx="644888" cy="6595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BC94D8-7C76-4A32-B46B-8B06C2FFF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18438" r="12146" b="23520"/>
          <a:stretch/>
        </p:blipFill>
        <p:spPr>
          <a:xfrm>
            <a:off x="1200019" y="2694724"/>
            <a:ext cx="644888" cy="6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587293F4-5F60-4F3F-80BB-A5252229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36" y="377786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BE3306BD-B2B6-4DCC-A674-50150D93E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9706634" y="352220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Image result for inlet septa png">
            <a:extLst>
              <a:ext uri="{FF2B5EF4-FFF2-40B4-BE49-F238E27FC236}">
                <a16:creationId xmlns:a16="http://schemas.microsoft.com/office/drawing/2014/main" id="{D3DC3C3A-58C1-48F7-ADC5-B6B3E5043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10698631" y="426751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2846B7-CD1C-4B76-99FC-31E51263A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428" y="5168328"/>
            <a:ext cx="1377815" cy="646232"/>
          </a:xfrm>
          <a:prstGeom prst="rect">
            <a:avLst/>
          </a:prstGeom>
        </p:spPr>
      </p:pic>
      <p:pic>
        <p:nvPicPr>
          <p:cNvPr id="50" name="Picture 12" descr="Bacteria PNG">
            <a:extLst>
              <a:ext uri="{FF2B5EF4-FFF2-40B4-BE49-F238E27FC236}">
                <a16:creationId xmlns:a16="http://schemas.microsoft.com/office/drawing/2014/main" id="{7AC99B69-8DB6-4947-A1F3-1445F45C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58" y="4890864"/>
            <a:ext cx="436373" cy="5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3A760A88-2E27-4438-8230-9A586098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19" y="368466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E30A23CA-D933-499C-AE0E-E17EF549F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6097317" y="3429000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inlet septa png">
            <a:extLst>
              <a:ext uri="{FF2B5EF4-FFF2-40B4-BE49-F238E27FC236}">
                <a16:creationId xmlns:a16="http://schemas.microsoft.com/office/drawing/2014/main" id="{013BC674-C48A-4F38-811C-179DBF23C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7089314" y="4174310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rapezoid 41">
            <a:extLst>
              <a:ext uri="{FF2B5EF4-FFF2-40B4-BE49-F238E27FC236}">
                <a16:creationId xmlns:a16="http://schemas.microsoft.com/office/drawing/2014/main" id="{9FAEB445-DDC0-471F-B878-C8595854F5EF}"/>
              </a:ext>
            </a:extLst>
          </p:cNvPr>
          <p:cNvSpPr/>
          <p:nvPr/>
        </p:nvSpPr>
        <p:spPr>
          <a:xfrm flipV="1">
            <a:off x="6247899" y="5145028"/>
            <a:ext cx="1342239" cy="411060"/>
          </a:xfrm>
          <a:prstGeom prst="trapezoid">
            <a:avLst>
              <a:gd name="adj" fmla="val 22379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524AD49F-99D8-455F-88AE-5A0A50F1064B}"/>
              </a:ext>
            </a:extLst>
          </p:cNvPr>
          <p:cNvSpPr/>
          <p:nvPr/>
        </p:nvSpPr>
        <p:spPr>
          <a:xfrm flipV="1">
            <a:off x="6247899" y="5145028"/>
            <a:ext cx="1342239" cy="167874"/>
          </a:xfrm>
          <a:prstGeom prst="trapezoid">
            <a:avLst>
              <a:gd name="adj" fmla="val 2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263C16-5E38-4C54-A756-CFE7FB84A14D}"/>
              </a:ext>
            </a:extLst>
          </p:cNvPr>
          <p:cNvSpPr txBox="1"/>
          <p:nvPr/>
        </p:nvSpPr>
        <p:spPr>
          <a:xfrm>
            <a:off x="6238374" y="5275225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90% BROTH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4ACA7E-4129-4227-9974-3FBD53AFE6F8}"/>
              </a:ext>
            </a:extLst>
          </p:cNvPr>
          <p:cNvSpPr txBox="1"/>
          <p:nvPr/>
        </p:nvSpPr>
        <p:spPr>
          <a:xfrm>
            <a:off x="6228849" y="5059688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10% JUICE</a:t>
            </a:r>
          </a:p>
        </p:txBody>
      </p:sp>
      <p:pic>
        <p:nvPicPr>
          <p:cNvPr id="35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3131EC72-D1E3-410D-8891-74263BEB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787" y="377786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F0D12380-126A-4028-8635-CD2CDAFE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2249085" y="352220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inlet septa png">
            <a:extLst>
              <a:ext uri="{FF2B5EF4-FFF2-40B4-BE49-F238E27FC236}">
                <a16:creationId xmlns:a16="http://schemas.microsoft.com/office/drawing/2014/main" id="{4388492D-F5E9-476D-8A0D-DDE71DCFA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3241082" y="426751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F3BA4-7F79-4613-8986-BD27D890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32012"/>
          </a:xfrm>
        </p:spPr>
        <p:txBody>
          <a:bodyPr/>
          <a:lstStyle/>
          <a:p>
            <a:r>
              <a:rPr lang="en-US" dirty="0"/>
              <a:t>What is in a 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B767B-CB76-40C5-9A46-F70C7865D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664" y="1237026"/>
            <a:ext cx="3484562" cy="511321"/>
          </a:xfrm>
        </p:spPr>
        <p:txBody>
          <a:bodyPr/>
          <a:lstStyle/>
          <a:p>
            <a:r>
              <a:rPr lang="en-US" dirty="0"/>
              <a:t>Blank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02142-3EF2-4E96-A2B1-AA0FAEB98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664" y="1748348"/>
            <a:ext cx="3484562" cy="3684588"/>
          </a:xfrm>
        </p:spPr>
        <p:txBody>
          <a:bodyPr/>
          <a:lstStyle/>
          <a:p>
            <a:r>
              <a:rPr lang="en-US" dirty="0"/>
              <a:t>1 mesh cage</a:t>
            </a:r>
          </a:p>
          <a:p>
            <a:r>
              <a:rPr lang="en-US" dirty="0"/>
              <a:t>2 empty trap jars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8267A2A-460E-4AC2-A849-9B9F77EB1D07}"/>
              </a:ext>
            </a:extLst>
          </p:cNvPr>
          <p:cNvSpPr txBox="1">
            <a:spLocks/>
          </p:cNvSpPr>
          <p:nvPr/>
        </p:nvSpPr>
        <p:spPr>
          <a:xfrm>
            <a:off x="4005226" y="1237026"/>
            <a:ext cx="3484562" cy="520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9DCB331-00E5-4391-BEDC-4FD1536F873C}"/>
              </a:ext>
            </a:extLst>
          </p:cNvPr>
          <p:cNvSpPr txBox="1">
            <a:spLocks/>
          </p:cNvSpPr>
          <p:nvPr/>
        </p:nvSpPr>
        <p:spPr>
          <a:xfrm>
            <a:off x="4005226" y="1757873"/>
            <a:ext cx="3484562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mesh cage</a:t>
            </a:r>
          </a:p>
          <a:p>
            <a:r>
              <a:rPr lang="en-US" dirty="0"/>
              <a:t>2 trap jars</a:t>
            </a:r>
          </a:p>
          <a:p>
            <a:pPr lvl="1"/>
            <a:r>
              <a:rPr lang="en-US" dirty="0"/>
              <a:t>10% juice</a:t>
            </a:r>
          </a:p>
          <a:p>
            <a:pPr lvl="1"/>
            <a:r>
              <a:rPr lang="en-US" dirty="0"/>
              <a:t>90% culture broth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D4AC16-FD17-4CBB-8B40-C28FE5BB45BE}"/>
              </a:ext>
            </a:extLst>
          </p:cNvPr>
          <p:cNvSpPr txBox="1">
            <a:spLocks/>
          </p:cNvSpPr>
          <p:nvPr/>
        </p:nvSpPr>
        <p:spPr>
          <a:xfrm>
            <a:off x="7489788" y="1237026"/>
            <a:ext cx="3484562" cy="51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Treatment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13FAB15-B949-4E6C-8704-62614F9BDA37}"/>
              </a:ext>
            </a:extLst>
          </p:cNvPr>
          <p:cNvSpPr txBox="1">
            <a:spLocks/>
          </p:cNvSpPr>
          <p:nvPr/>
        </p:nvSpPr>
        <p:spPr>
          <a:xfrm>
            <a:off x="7489788" y="1748348"/>
            <a:ext cx="3484562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mesh cage</a:t>
            </a:r>
          </a:p>
          <a:p>
            <a:r>
              <a:rPr lang="en-US" dirty="0"/>
              <a:t>2 trap jars</a:t>
            </a:r>
          </a:p>
          <a:p>
            <a:pPr lvl="1"/>
            <a:r>
              <a:rPr lang="en-US" dirty="0"/>
              <a:t>10% juice</a:t>
            </a:r>
          </a:p>
          <a:p>
            <a:pPr lvl="1"/>
            <a:r>
              <a:rPr lang="en-US" dirty="0"/>
              <a:t>90% culture broth </a:t>
            </a:r>
          </a:p>
          <a:p>
            <a:pPr lvl="1"/>
            <a:r>
              <a:rPr lang="en-US" dirty="0"/>
              <a:t>Microbes </a:t>
            </a:r>
          </a:p>
        </p:txBody>
      </p:sp>
      <p:pic>
        <p:nvPicPr>
          <p:cNvPr id="3078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76D8FFA2-A2ED-4D0C-AA00-CDCA232AB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3" r="14441" b="4077"/>
          <a:stretch/>
        </p:blipFill>
        <p:spPr bwMode="auto">
          <a:xfrm>
            <a:off x="1221897" y="4984392"/>
            <a:ext cx="1955891" cy="18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39BFD12A-58EF-493C-9E29-5AB4F486D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1543195" y="440954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inlet septa png">
            <a:extLst>
              <a:ext uri="{FF2B5EF4-FFF2-40B4-BE49-F238E27FC236}">
                <a16:creationId xmlns:a16="http://schemas.microsoft.com/office/drawing/2014/main" id="{C633C94C-0BA0-4B1D-B62D-B4613026B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2535192" y="515485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4B999A72-6640-41A8-AFA1-3BFF6F087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3" r="14441" b="4077"/>
          <a:stretch/>
        </p:blipFill>
        <p:spPr bwMode="auto">
          <a:xfrm>
            <a:off x="5027757" y="4984392"/>
            <a:ext cx="1955891" cy="18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56DCC87C-935C-4A51-A88C-6B0F97B54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5349055" y="440954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Image result for inlet septa png">
            <a:extLst>
              <a:ext uri="{FF2B5EF4-FFF2-40B4-BE49-F238E27FC236}">
                <a16:creationId xmlns:a16="http://schemas.microsoft.com/office/drawing/2014/main" id="{268DB714-0E0E-45E5-BC47-CBC6A3640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6341052" y="515485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C0D191D1-BB39-4B8F-985D-8427A910A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3" r="14441" b="4077"/>
          <a:stretch/>
        </p:blipFill>
        <p:spPr bwMode="auto">
          <a:xfrm>
            <a:off x="8447229" y="4984392"/>
            <a:ext cx="1955891" cy="18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544D7004-46C5-46E8-A5B3-1DCDBF3AE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8768527" y="440954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inlet septa png">
            <a:extLst>
              <a:ext uri="{FF2B5EF4-FFF2-40B4-BE49-F238E27FC236}">
                <a16:creationId xmlns:a16="http://schemas.microsoft.com/office/drawing/2014/main" id="{EB8F3367-C9DF-4C7A-A1EE-20414AAD6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9760524" y="515485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apezoid 28">
            <a:extLst>
              <a:ext uri="{FF2B5EF4-FFF2-40B4-BE49-F238E27FC236}">
                <a16:creationId xmlns:a16="http://schemas.microsoft.com/office/drawing/2014/main" id="{EC6D7ABD-7A20-492F-8FA0-991C8891E702}"/>
              </a:ext>
            </a:extLst>
          </p:cNvPr>
          <p:cNvSpPr/>
          <p:nvPr/>
        </p:nvSpPr>
        <p:spPr>
          <a:xfrm flipV="1">
            <a:off x="5499637" y="6125570"/>
            <a:ext cx="1342239" cy="411060"/>
          </a:xfrm>
          <a:prstGeom prst="trapezoid">
            <a:avLst>
              <a:gd name="adj" fmla="val 22379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96239342-2FB0-4E4F-9C46-55B4083481EC}"/>
              </a:ext>
            </a:extLst>
          </p:cNvPr>
          <p:cNvSpPr/>
          <p:nvPr/>
        </p:nvSpPr>
        <p:spPr>
          <a:xfrm flipV="1">
            <a:off x="5499637" y="6125570"/>
            <a:ext cx="1342239" cy="167874"/>
          </a:xfrm>
          <a:prstGeom prst="trapezoid">
            <a:avLst>
              <a:gd name="adj" fmla="val 2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69EB2-D36E-459D-A752-0D55CE7DF62E}"/>
              </a:ext>
            </a:extLst>
          </p:cNvPr>
          <p:cNvSpPr txBox="1"/>
          <p:nvPr/>
        </p:nvSpPr>
        <p:spPr>
          <a:xfrm>
            <a:off x="5490112" y="6255767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90% BROTH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1DF021-B5CE-411A-919E-141FA46A6C96}"/>
              </a:ext>
            </a:extLst>
          </p:cNvPr>
          <p:cNvSpPr txBox="1"/>
          <p:nvPr/>
        </p:nvSpPr>
        <p:spPr>
          <a:xfrm>
            <a:off x="5480587" y="6040230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10% JUICE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06B3BF-A846-43DC-8C19-2A7AF6F9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321" y="6055668"/>
            <a:ext cx="1377815" cy="646232"/>
          </a:xfrm>
          <a:prstGeom prst="rect">
            <a:avLst/>
          </a:prstGeom>
        </p:spPr>
      </p:pic>
      <p:pic>
        <p:nvPicPr>
          <p:cNvPr id="3084" name="Picture 12" descr="Bacteria PNG">
            <a:extLst>
              <a:ext uri="{FF2B5EF4-FFF2-40B4-BE49-F238E27FC236}">
                <a16:creationId xmlns:a16="http://schemas.microsoft.com/office/drawing/2014/main" id="{2DD1900F-6951-4E09-8906-B57380D2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251" y="5778204"/>
            <a:ext cx="436373" cy="5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611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88A3-CAC2-4F53-9F20-DC28360A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Drawing Comparisons Between </a:t>
            </a:r>
            <a:r>
              <a:rPr lang="en-US" dirty="0" err="1"/>
              <a:t>Micorbe</a:t>
            </a:r>
            <a:r>
              <a:rPr lang="en-US" dirty="0"/>
              <a:t> VOCs and SWD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E1A3B-B666-4317-B04B-95F5F800D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69964" cy="4351338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u="sng" dirty="0"/>
              <a:t>Microbe VOCs collected from: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in 10% juice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i="1" dirty="0"/>
              <a:t>P</a:t>
            </a:r>
            <a:r>
              <a:rPr lang="en-US" dirty="0"/>
              <a:t>. </a:t>
            </a:r>
            <a:r>
              <a:rPr lang="en-US" i="1" dirty="0" err="1"/>
              <a:t>agglormeans</a:t>
            </a:r>
            <a:r>
              <a:rPr lang="en-US" dirty="0"/>
              <a:t> in 10% juice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</a:t>
            </a:r>
            <a:r>
              <a:rPr lang="en-US" dirty="0"/>
              <a:t>and</a:t>
            </a:r>
            <a:r>
              <a:rPr lang="en-US" i="1" dirty="0"/>
              <a:t> P. </a:t>
            </a:r>
            <a:r>
              <a:rPr lang="en-US" i="1" dirty="0" err="1"/>
              <a:t>agglormeans</a:t>
            </a:r>
            <a:r>
              <a:rPr lang="en-US" i="1" dirty="0"/>
              <a:t> </a:t>
            </a:r>
            <a:r>
              <a:rPr lang="en-US" dirty="0"/>
              <a:t>mixed together in 10% juice</a:t>
            </a:r>
            <a:r>
              <a:rPr lang="en-US" i="1" dirty="0"/>
              <a:t> (both at same relative initial </a:t>
            </a:r>
            <a:r>
              <a:rPr lang="en-US" i="1" dirty="0" err="1"/>
              <a:t>conc</a:t>
            </a:r>
            <a:r>
              <a:rPr lang="en-US" i="1" dirty="0"/>
              <a:t>/amount)</a:t>
            </a:r>
          </a:p>
          <a:p>
            <a:pPr>
              <a:lnSpc>
                <a:spcPct val="110000"/>
              </a:lnSpc>
            </a:pPr>
            <a:r>
              <a:rPr lang="en-US" b="1" u="sng" dirty="0"/>
              <a:t>SWD Choice Background Testing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/>
              <a:t>(R-C0621)</a:t>
            </a:r>
            <a:r>
              <a:rPr lang="en-US" i="1" dirty="0"/>
              <a:t> </a:t>
            </a:r>
            <a:r>
              <a:rPr lang="en-US" dirty="0">
                <a:highlight>
                  <a:srgbClr val="FFFF00"/>
                </a:highlight>
              </a:rPr>
              <a:t>Intermittent</a:t>
            </a:r>
            <a:r>
              <a:rPr lang="en-US" i="1" dirty="0"/>
              <a:t> F. </a:t>
            </a:r>
            <a:r>
              <a:rPr lang="en-US" i="1" dirty="0" err="1"/>
              <a:t>faeni</a:t>
            </a:r>
            <a:r>
              <a:rPr lang="en-US" dirty="0"/>
              <a:t> in 10% juice vs. 10% juice (One 48H trials)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/>
              <a:t>(R-C0621)</a:t>
            </a:r>
            <a:r>
              <a:rPr lang="en-US" i="1" dirty="0"/>
              <a:t> F. </a:t>
            </a:r>
            <a:r>
              <a:rPr lang="en-US" i="1" dirty="0" err="1"/>
              <a:t>faeni</a:t>
            </a:r>
            <a:r>
              <a:rPr lang="en-US" dirty="0"/>
              <a:t> in 10% juice vs. 10% juice (Two 24H trials)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/>
              <a:t>(A-C0633) </a:t>
            </a:r>
            <a:r>
              <a:rPr lang="en-US" i="1" dirty="0"/>
              <a:t>P</a:t>
            </a:r>
            <a:r>
              <a:rPr lang="en-US" dirty="0"/>
              <a:t>. </a:t>
            </a:r>
            <a:r>
              <a:rPr lang="en-US" i="1" dirty="0" err="1"/>
              <a:t>agglormeans</a:t>
            </a:r>
            <a:r>
              <a:rPr lang="en-US" dirty="0"/>
              <a:t> in 10% juice vs. 10% juice (Two 24H Trial)</a:t>
            </a:r>
            <a:endParaRPr lang="en-US" b="1" u="sng" dirty="0"/>
          </a:p>
          <a:p>
            <a:pPr>
              <a:lnSpc>
                <a:spcPct val="110000"/>
              </a:lnSpc>
            </a:pPr>
            <a:r>
              <a:rPr lang="en-US" b="1" u="sng" dirty="0"/>
              <a:t>SWD Choice Bioassay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 </a:t>
            </a:r>
            <a:r>
              <a:rPr lang="en-US" dirty="0"/>
              <a:t>(R-C0621)</a:t>
            </a:r>
            <a:r>
              <a:rPr lang="en-US" i="1" dirty="0"/>
              <a:t> F. </a:t>
            </a:r>
            <a:r>
              <a:rPr lang="en-US" i="1" dirty="0" err="1"/>
              <a:t>faeni</a:t>
            </a:r>
            <a:r>
              <a:rPr lang="en-US" dirty="0"/>
              <a:t> in 10% juice vs. 10% juice (7 Treat | 1 Control)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 </a:t>
            </a:r>
            <a:r>
              <a:rPr lang="en-US" dirty="0"/>
              <a:t>(A-C0633) </a:t>
            </a:r>
            <a:r>
              <a:rPr lang="en-US" i="1" dirty="0"/>
              <a:t>P</a:t>
            </a:r>
            <a:r>
              <a:rPr lang="en-US" dirty="0"/>
              <a:t>. </a:t>
            </a:r>
            <a:r>
              <a:rPr lang="en-US" i="1" dirty="0" err="1"/>
              <a:t>agglormeans</a:t>
            </a:r>
            <a:r>
              <a:rPr lang="en-US" dirty="0"/>
              <a:t> in 10% juice vs. 10% juice (7 Treat | 1 Control)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</a:t>
            </a:r>
            <a:r>
              <a:rPr lang="en-US" dirty="0"/>
              <a:t>in 10% juice</a:t>
            </a:r>
            <a:r>
              <a:rPr lang="en-US" i="1" dirty="0"/>
              <a:t> vs. P. </a:t>
            </a:r>
            <a:r>
              <a:rPr lang="en-US" i="1" dirty="0" err="1"/>
              <a:t>agglormeans</a:t>
            </a:r>
            <a:r>
              <a:rPr lang="en-US" dirty="0"/>
              <a:t> in 10% juice (7 Treat | 1 Control)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+ P. </a:t>
            </a:r>
            <a:r>
              <a:rPr lang="en-US" i="1" dirty="0" err="1"/>
              <a:t>agglormeans</a:t>
            </a:r>
            <a:r>
              <a:rPr lang="en-US" dirty="0"/>
              <a:t> in 10% juice</a:t>
            </a:r>
            <a:r>
              <a:rPr lang="en-US" i="1" dirty="0"/>
              <a:t>  </a:t>
            </a:r>
            <a:r>
              <a:rPr lang="en-US" dirty="0"/>
              <a:t>vs. </a:t>
            </a: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in 10% juice</a:t>
            </a:r>
            <a:r>
              <a:rPr lang="en-US" i="1" dirty="0"/>
              <a:t> </a:t>
            </a:r>
            <a:r>
              <a:rPr lang="en-US" dirty="0"/>
              <a:t>together in 10% juice</a:t>
            </a:r>
            <a:r>
              <a:rPr lang="en-US" i="1" dirty="0"/>
              <a:t>. 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i="1" dirty="0"/>
              <a:t>This brings up next questions as to mechanism (pop, priority, metabolites, host, or other)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7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5160F5-8525-4BB1-B220-59BBA6497B02}"/>
              </a:ext>
            </a:extLst>
          </p:cNvPr>
          <p:cNvSpPr txBox="1">
            <a:spLocks/>
          </p:cNvSpPr>
          <p:nvPr/>
        </p:nvSpPr>
        <p:spPr>
          <a:xfrm>
            <a:off x="604008" y="226503"/>
            <a:ext cx="4278385" cy="11168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SWD Choice Bioassay: Microbe vs. Control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4A8F6F-6F2F-41BA-88EA-65092827E909}"/>
              </a:ext>
            </a:extLst>
          </p:cNvPr>
          <p:cNvSpPr txBox="1">
            <a:spLocks/>
          </p:cNvSpPr>
          <p:nvPr/>
        </p:nvSpPr>
        <p:spPr>
          <a:xfrm>
            <a:off x="604008" y="1820862"/>
            <a:ext cx="4278385" cy="469738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u="sng" dirty="0"/>
              <a:t>Standard Conditions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Environment: 22 C, 40% rH, 16L:8D photoperiod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50 flies removed from food source ~20 hours prior to treatment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Microbe Inoculated: Time zero.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Flies Infused: Time zero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Fly Observed: 24 hours after time zero.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VOCs will be sampled from a single cage containing samples jars but no flies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5DB90-1041-4C3D-9BB1-ADE2EE613306}"/>
              </a:ext>
            </a:extLst>
          </p:cNvPr>
          <p:cNvGrpSpPr/>
          <p:nvPr/>
        </p:nvGrpSpPr>
        <p:grpSpPr>
          <a:xfrm>
            <a:off x="9877767" y="487995"/>
            <a:ext cx="2013384" cy="1849134"/>
            <a:chOff x="5436649" y="4133215"/>
            <a:chExt cx="2097395" cy="2448458"/>
          </a:xfrm>
        </p:grpSpPr>
        <p:pic>
          <p:nvPicPr>
            <p:cNvPr id="11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D4EEEE75-7AF0-4332-BF7D-CA46C93AB6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C5FA7A56-F9B7-4D72-929B-5EF4910DC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inlet septa png">
              <a:extLst>
                <a:ext uri="{FF2B5EF4-FFF2-40B4-BE49-F238E27FC236}">
                  <a16:creationId xmlns:a16="http://schemas.microsoft.com/office/drawing/2014/main" id="{0E6B429C-1B6E-47A3-AEA2-DC7DDB8E07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9F3DFA-6C6F-45C5-B020-F13F073E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15" name="Picture 12" descr="Bacteria PNG">
              <a:extLst>
                <a:ext uri="{FF2B5EF4-FFF2-40B4-BE49-F238E27FC236}">
                  <a16:creationId xmlns:a16="http://schemas.microsoft.com/office/drawing/2014/main" id="{AC6552FF-A560-4E22-9F77-3C05A6186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548AB6-7533-4FF0-9514-D58C584736E0}"/>
              </a:ext>
            </a:extLst>
          </p:cNvPr>
          <p:cNvSpPr txBox="1"/>
          <p:nvPr/>
        </p:nvSpPr>
        <p:spPr>
          <a:xfrm>
            <a:off x="9618378" y="1037249"/>
            <a:ext cx="64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8D05F6-79A2-4B0A-A41F-B24CA5146BE7}"/>
              </a:ext>
            </a:extLst>
          </p:cNvPr>
          <p:cNvGrpSpPr/>
          <p:nvPr/>
        </p:nvGrpSpPr>
        <p:grpSpPr>
          <a:xfrm>
            <a:off x="7604994" y="487995"/>
            <a:ext cx="1877548" cy="1849134"/>
            <a:chOff x="5436649" y="4133215"/>
            <a:chExt cx="1955891" cy="2448458"/>
          </a:xfrm>
        </p:grpSpPr>
        <p:pic>
          <p:nvPicPr>
            <p:cNvPr id="18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4A7EA5F6-F80B-4E1A-BDB2-54FF46B014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4F7BEFC1-2ABB-4C59-95F0-1B6088538A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Image result for inlet septa png">
              <a:extLst>
                <a:ext uri="{FF2B5EF4-FFF2-40B4-BE49-F238E27FC236}">
                  <a16:creationId xmlns:a16="http://schemas.microsoft.com/office/drawing/2014/main" id="{631BBA8D-5104-421B-8C75-86DD7D1FF8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421C29-E7F6-4FE2-A89A-16241B44E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15E3D0-B21B-4B98-B9E8-C9C9371C0114}"/>
              </a:ext>
            </a:extLst>
          </p:cNvPr>
          <p:cNvGrpSpPr/>
          <p:nvPr/>
        </p:nvGrpSpPr>
        <p:grpSpPr>
          <a:xfrm>
            <a:off x="7756832" y="2417691"/>
            <a:ext cx="2013384" cy="1849134"/>
            <a:chOff x="5436649" y="4133215"/>
            <a:chExt cx="2097395" cy="2448458"/>
          </a:xfrm>
        </p:grpSpPr>
        <p:pic>
          <p:nvPicPr>
            <p:cNvPr id="36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7D1CC7AA-3B44-483E-9508-97D12069F9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5F166F42-B23D-450F-BB7A-75142D396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" descr="Image result for inlet septa png">
              <a:extLst>
                <a:ext uri="{FF2B5EF4-FFF2-40B4-BE49-F238E27FC236}">
                  <a16:creationId xmlns:a16="http://schemas.microsoft.com/office/drawing/2014/main" id="{75193B90-02C0-4551-BC02-2C9C639B7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D6E2C3E-A7A8-44A3-9076-14BA126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40" name="Picture 12" descr="Bacteria PNG">
              <a:extLst>
                <a:ext uri="{FF2B5EF4-FFF2-40B4-BE49-F238E27FC236}">
                  <a16:creationId xmlns:a16="http://schemas.microsoft.com/office/drawing/2014/main" id="{FF2E1A06-25F4-4912-AD70-E3FD77121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153E0CE-B4AB-4F5D-87E0-8BF3B71806E1}"/>
              </a:ext>
            </a:extLst>
          </p:cNvPr>
          <p:cNvSpPr txBox="1"/>
          <p:nvPr/>
        </p:nvSpPr>
        <p:spPr>
          <a:xfrm>
            <a:off x="7497443" y="2966945"/>
            <a:ext cx="64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3DBC3C-09A5-4659-8586-7B6D785C809A}"/>
              </a:ext>
            </a:extLst>
          </p:cNvPr>
          <p:cNvGrpSpPr/>
          <p:nvPr/>
        </p:nvGrpSpPr>
        <p:grpSpPr>
          <a:xfrm>
            <a:off x="5484059" y="2417691"/>
            <a:ext cx="1877548" cy="1849134"/>
            <a:chOff x="5436649" y="4133215"/>
            <a:chExt cx="1955891" cy="2448458"/>
          </a:xfrm>
        </p:grpSpPr>
        <p:pic>
          <p:nvPicPr>
            <p:cNvPr id="43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7F12881E-C367-49E8-B083-23ECD5C601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8746B468-7729-4A12-A257-A5367203A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inlet septa png">
              <a:extLst>
                <a:ext uri="{FF2B5EF4-FFF2-40B4-BE49-F238E27FC236}">
                  <a16:creationId xmlns:a16="http://schemas.microsoft.com/office/drawing/2014/main" id="{7158370C-D0BA-419A-9102-C5399AB456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B0E087B-DC53-4226-A223-9D70E345C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22E5AC-CCA9-4B22-8CF1-69F7B35E6E6C}"/>
              </a:ext>
            </a:extLst>
          </p:cNvPr>
          <p:cNvGrpSpPr/>
          <p:nvPr/>
        </p:nvGrpSpPr>
        <p:grpSpPr>
          <a:xfrm>
            <a:off x="9633344" y="4727260"/>
            <a:ext cx="2013384" cy="1849134"/>
            <a:chOff x="5436649" y="4133215"/>
            <a:chExt cx="2097395" cy="2448458"/>
          </a:xfrm>
        </p:grpSpPr>
        <p:pic>
          <p:nvPicPr>
            <p:cNvPr id="48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F7D5DC31-2592-4607-AA52-45F9694B7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6FC7283A-16E5-4462-BB61-3EBEA8414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Image result for inlet septa png">
              <a:extLst>
                <a:ext uri="{FF2B5EF4-FFF2-40B4-BE49-F238E27FC236}">
                  <a16:creationId xmlns:a16="http://schemas.microsoft.com/office/drawing/2014/main" id="{7AAADD8C-E8B1-4C55-8C2D-73F808E1A3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91082F9-C070-463C-B329-C77902D6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52" name="Picture 12" descr="Bacteria PNG">
              <a:extLst>
                <a:ext uri="{FF2B5EF4-FFF2-40B4-BE49-F238E27FC236}">
                  <a16:creationId xmlns:a16="http://schemas.microsoft.com/office/drawing/2014/main" id="{6B0B5FA6-F852-447B-B493-6344D5DAB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C604DCF-4101-468C-8EAC-4D4DDA233EEE}"/>
              </a:ext>
            </a:extLst>
          </p:cNvPr>
          <p:cNvSpPr txBox="1"/>
          <p:nvPr/>
        </p:nvSpPr>
        <p:spPr>
          <a:xfrm>
            <a:off x="9350355" y="5635771"/>
            <a:ext cx="64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21862AF-67A9-44B3-838A-458CFB284907}"/>
              </a:ext>
            </a:extLst>
          </p:cNvPr>
          <p:cNvGrpSpPr/>
          <p:nvPr/>
        </p:nvGrpSpPr>
        <p:grpSpPr>
          <a:xfrm>
            <a:off x="7470800" y="4836339"/>
            <a:ext cx="1877548" cy="1849134"/>
            <a:chOff x="5436649" y="4133215"/>
            <a:chExt cx="1955891" cy="2448458"/>
          </a:xfrm>
        </p:grpSpPr>
        <p:pic>
          <p:nvPicPr>
            <p:cNvPr id="55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BA4EC206-ECD3-4F39-B8FA-6B18C9FD05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DF577F6E-AA1C-4658-B358-DC4F0B933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0" descr="Image result for inlet septa png">
              <a:extLst>
                <a:ext uri="{FF2B5EF4-FFF2-40B4-BE49-F238E27FC236}">
                  <a16:creationId xmlns:a16="http://schemas.microsoft.com/office/drawing/2014/main" id="{0ED0D721-379A-452C-8092-12AF0E5B99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F949FC8-D902-41CA-A932-40567384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</p:grpSp>
      <p:pic>
        <p:nvPicPr>
          <p:cNvPr id="59" name="Picture 12" descr="Bacteria PNG">
            <a:extLst>
              <a:ext uri="{FF2B5EF4-FFF2-40B4-BE49-F238E27FC236}">
                <a16:creationId xmlns:a16="http://schemas.microsoft.com/office/drawing/2014/main" id="{8C1C2379-8EE0-4817-A884-6ADB9151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907" y="5817653"/>
            <a:ext cx="418894" cy="3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83123-E782-41B7-A3C0-369C7E56D338}"/>
              </a:ext>
            </a:extLst>
          </p:cNvPr>
          <p:cNvSpPr txBox="1"/>
          <p:nvPr/>
        </p:nvSpPr>
        <p:spPr>
          <a:xfrm>
            <a:off x="10523151" y="2107566"/>
            <a:ext cx="134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F. </a:t>
            </a:r>
            <a:r>
              <a:rPr lang="en-US" i="1" dirty="0" err="1"/>
              <a:t>faeni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3C80EA-828E-4D72-B1B1-A6C5D191D4E4}"/>
              </a:ext>
            </a:extLst>
          </p:cNvPr>
          <p:cNvSpPr txBox="1"/>
          <p:nvPr/>
        </p:nvSpPr>
        <p:spPr>
          <a:xfrm>
            <a:off x="8065260" y="3991488"/>
            <a:ext cx="170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P. </a:t>
            </a:r>
            <a:r>
              <a:rPr lang="en-US" i="1" dirty="0" err="1"/>
              <a:t>agglomerans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E625-7C5C-42FC-B1CD-A962F5762F3D}"/>
              </a:ext>
            </a:extLst>
          </p:cNvPr>
          <p:cNvSpPr txBox="1"/>
          <p:nvPr/>
        </p:nvSpPr>
        <p:spPr>
          <a:xfrm>
            <a:off x="9973905" y="6376061"/>
            <a:ext cx="161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P. </a:t>
            </a:r>
            <a:r>
              <a:rPr lang="en-US" i="1" dirty="0" err="1"/>
              <a:t>agglomerans</a:t>
            </a:r>
            <a:endParaRPr lang="en-US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CE71BF0-C0C6-42FA-8ED3-E949C7DFDA1B}"/>
              </a:ext>
            </a:extLst>
          </p:cNvPr>
          <p:cNvSpPr txBox="1"/>
          <p:nvPr/>
        </p:nvSpPr>
        <p:spPr>
          <a:xfrm>
            <a:off x="8253575" y="6467936"/>
            <a:ext cx="84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F. </a:t>
            </a:r>
            <a:r>
              <a:rPr lang="en-US" i="1" dirty="0" err="1"/>
              <a:t>faeni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23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47A06948-7EF8-47EE-A000-B7947217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3" y="1212261"/>
            <a:ext cx="4898522" cy="5496143"/>
          </a:xfrm>
          <a:prstGeom prst="rect">
            <a:avLst/>
          </a:prstGeom>
        </p:spPr>
      </p:pic>
      <p:pic>
        <p:nvPicPr>
          <p:cNvPr id="71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E268FCA9-A5D0-470A-861B-DE43B51A2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30" y="1229486"/>
            <a:ext cx="4883170" cy="547891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C9C7110-CF25-439F-BAC5-8147310B51C3}"/>
              </a:ext>
            </a:extLst>
          </p:cNvPr>
          <p:cNvGrpSpPr/>
          <p:nvPr/>
        </p:nvGrpSpPr>
        <p:grpSpPr>
          <a:xfrm>
            <a:off x="7446004" y="2425700"/>
            <a:ext cx="1974211" cy="3382124"/>
            <a:chOff x="6091737" y="1953763"/>
            <a:chExt cx="1974211" cy="3382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C1BB0E-AAEC-4761-A54B-2A84C7C9C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1785135"/>
              <a:ext cx="1438382" cy="18493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89C667A-A50F-45E8-A199-ABE8CAB9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3692022"/>
              <a:ext cx="1438382" cy="184934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3B6CA1-53BF-43F8-B3AC-D07C7776F89E}"/>
                </a:ext>
              </a:extLst>
            </p:cNvPr>
            <p:cNvGrpSpPr/>
            <p:nvPr/>
          </p:nvGrpSpPr>
          <p:grpSpPr>
            <a:xfrm>
              <a:off x="6700125" y="4338434"/>
              <a:ext cx="637146" cy="558435"/>
              <a:chOff x="6413573" y="2662996"/>
              <a:chExt cx="2258111" cy="165646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5594CF5-FBBB-448F-964E-ADEF1302B1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89157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BF84EED-37AD-4F85-83F8-8EE0A9D071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881965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902D71F-44EC-4DA9-9CC0-22FF1DF447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73591" y="3049204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EB9C5E4-5324-4214-A532-75AA83748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40884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4728256-1F09-4B0C-B0F2-E927916E8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66363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215CC20-0E56-4D6B-B5A2-7FA529FC80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09099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14720A3-52F6-484B-BE22-9A01341E42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01904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F0B96A5-1163-4B06-93AB-D523426562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93529" y="287366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57CFA40-A2FF-49FF-8C40-031ADD6AD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960822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36EC49B-FA4F-428C-A94C-9724CEF5A0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86305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29DD08A-1FE0-4CD5-8907-F9F765D11B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44080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FA82EFE-90ED-432F-92C9-55448524C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36888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82B5376-DE01-435D-B94E-15C86753D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28514" y="3709863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3E6A2E8-8C7B-4218-BBF9-5182C0320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95807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35545253-F3F5-436E-83DC-4620991FB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21286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BF3E5F3-5658-41DE-A74D-F4EB15FC95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64022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BE374D8-ABB2-47B5-9A1C-1B981004F5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56827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951249E-336A-47DA-90EE-BC35A4823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748452" y="35343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8566075-8CC2-4504-A7D5-A396E0262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015745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AD001CE-3530-42F7-9B60-8984666BF8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441228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589A01F-3CC3-4273-AE2E-8058A0D38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56301" y="283854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1B859CE-B398-48B1-8139-AEE69A679B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13573" y="345001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C2D3A09-A9BD-4CB9-9A73-6C7221015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319613" y="374558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E26BFED-65B3-4EE7-9F5C-00AA52611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08024" y="306833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9097798A-B3BA-4874-B8F2-3B07E9FB1D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18419" y="367981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9C7B940-AF74-49F4-B1E1-6AC8BFC62E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76239" y="2663005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8F4596E-2667-4D58-B921-E97520DB33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69044" y="289279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0E660DD-CC28-4AA8-A7FD-5A3BCF313F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161170" y="35384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28C607A-C15F-4BAA-94DA-C830E4CC0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27962" y="289279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57789CA7-4DC5-4EAE-8575-685821D062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53456" y="2662996"/>
                <a:ext cx="352071" cy="150013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56906BC-DBE8-4A2B-8F51-19333C6165DC}"/>
                </a:ext>
              </a:extLst>
            </p:cNvPr>
            <p:cNvSpPr txBox="1"/>
            <p:nvPr/>
          </p:nvSpPr>
          <p:spPr>
            <a:xfrm>
              <a:off x="7473828" y="1953763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1x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E28D46-3444-47B5-8207-D5F8D4D0F1A4}"/>
                </a:ext>
              </a:extLst>
            </p:cNvPr>
            <p:cNvSpPr txBox="1"/>
            <p:nvPr/>
          </p:nvSpPr>
          <p:spPr>
            <a:xfrm>
              <a:off x="7473798" y="3860171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7x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99D02-6D8D-4D00-A9A3-3E5DAAA3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89487" y="2425700"/>
            <a:ext cx="2185013" cy="4000500"/>
          </a:xfrm>
        </p:spPr>
        <p:txBody>
          <a:bodyPr wrap="square">
            <a:normAutofit fontScale="92500" lnSpcReduction="20000"/>
          </a:bodyPr>
          <a:lstStyle/>
          <a:p>
            <a:r>
              <a:rPr lang="en-US" sz="1800" b="1" u="sng" dirty="0"/>
              <a:t>5 Cages Total: </a:t>
            </a:r>
          </a:p>
          <a:p>
            <a:r>
              <a:rPr lang="en-US" sz="1800" dirty="0"/>
              <a:t>1 Control Cage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NO Flies</a:t>
            </a:r>
          </a:p>
          <a:p>
            <a:r>
              <a:rPr lang="en-US" sz="1800" dirty="0"/>
              <a:t>Treatment Cages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50 SWD flies</a:t>
            </a:r>
          </a:p>
          <a:p>
            <a:endParaRPr lang="en-US" sz="1800" dirty="0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69F18BCE-3745-40AB-976D-EBAB07A7647C}"/>
              </a:ext>
            </a:extLst>
          </p:cNvPr>
          <p:cNvSpPr txBox="1">
            <a:spLocks/>
          </p:cNvSpPr>
          <p:nvPr/>
        </p:nvSpPr>
        <p:spPr>
          <a:xfrm>
            <a:off x="3411555" y="1854852"/>
            <a:ext cx="2295472" cy="43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+mn-lt"/>
              </a:rPr>
              <a:t>Frigoribacterium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faeni</a:t>
            </a:r>
            <a:endParaRPr lang="en-US" i="1" dirty="0">
              <a:latin typeface="+mn-lt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4BCBD6-5BA8-41E0-8087-002208B5B197}"/>
              </a:ext>
            </a:extLst>
          </p:cNvPr>
          <p:cNvGrpSpPr/>
          <p:nvPr/>
        </p:nvGrpSpPr>
        <p:grpSpPr>
          <a:xfrm>
            <a:off x="1207774" y="2425700"/>
            <a:ext cx="1974211" cy="3382124"/>
            <a:chOff x="6091737" y="1953763"/>
            <a:chExt cx="1974211" cy="338212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5AB1BBF-F2C2-4730-9C8D-C46597937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1785135"/>
              <a:ext cx="1438382" cy="184934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34232D-AE92-407B-BC75-7762CF2F3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3692022"/>
              <a:ext cx="1438382" cy="1849348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F9949B6-B29A-4166-B358-8DA4D760AA43}"/>
                </a:ext>
              </a:extLst>
            </p:cNvPr>
            <p:cNvGrpSpPr/>
            <p:nvPr/>
          </p:nvGrpSpPr>
          <p:grpSpPr>
            <a:xfrm>
              <a:off x="6700125" y="4338434"/>
              <a:ext cx="637146" cy="558435"/>
              <a:chOff x="6413573" y="2662996"/>
              <a:chExt cx="2258111" cy="1656468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7BBA08AE-269E-47C9-90C4-829E20E99E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89157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338E0B9D-BE4F-4150-B47A-48CF6F9887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881965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5F34C275-3663-4F3F-95C0-18641FD16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73591" y="3049204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2F92075C-DC85-4D1C-AF88-092879345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40884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4CECE3CD-E246-48BD-B02F-852DA3B5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66363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0C18BD8-99BF-4337-8F6C-378C989B8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09099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70879159-F310-4857-8B93-53034EC29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01904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7E7744F-F971-4876-959F-8B5B1023C7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93529" y="287366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45EF31D0-11BB-43E3-B6FF-F076FF32B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960822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0F6B0AE8-523D-441E-A844-4955A25502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86305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8D99FF9-F84E-4BF3-A8A9-23B05427C7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44080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D644E66E-959E-48ED-AA13-4100F1254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36888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805029B6-D3B4-4E60-B990-5081A1BF1B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28514" y="3709863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6A6E710D-B4E5-493E-9420-3261EB56F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95807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60F1A89-7473-485C-B174-2E7605110E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21286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1E140375-521F-40D7-8492-C6E6B8764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64022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13CF911D-441E-44DD-972F-E189E5615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56827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722F98F6-A5DA-471E-80FE-BBD315FF1C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748452" y="35343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417FE31-E34F-408A-B755-F63F1CF81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015745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FB7E64D-7A08-44BE-98C2-5D0C1B958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441228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76B1EFEC-BADA-4E5C-9E18-EA165415C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56301" y="283854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EA59070-E874-48BE-AE86-432E55610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13573" y="345001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54EBF19-996C-424D-99F8-75130FDCD2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319613" y="374558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D31948BD-3A81-4365-9EC3-EDD3128AB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08024" y="306833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D60571E-9249-42F9-AB6A-1683E197DF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18419" y="367981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A1B0F50-4036-4164-B56A-6155B7E516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76239" y="2663005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29055426-D6A3-4343-A751-EF35B1D84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69044" y="289279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D3BB1C5-3B9B-46BA-A7B7-DACBBBE11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161170" y="35384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E9EB6DFA-022E-4C91-8EE7-4306661A3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27962" y="289279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4CC8053-1FC8-42C4-8D09-CA5712FB7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53456" y="2662996"/>
                <a:ext cx="352071" cy="150013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322714-EC12-4B71-A80F-9033906010C7}"/>
                </a:ext>
              </a:extLst>
            </p:cNvPr>
            <p:cNvSpPr txBox="1"/>
            <p:nvPr/>
          </p:nvSpPr>
          <p:spPr>
            <a:xfrm>
              <a:off x="7473828" y="1953763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1x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07BFFA4-3E82-4D07-9A09-8D288C9D3C1A}"/>
                </a:ext>
              </a:extLst>
            </p:cNvPr>
            <p:cNvSpPr txBox="1"/>
            <p:nvPr/>
          </p:nvSpPr>
          <p:spPr>
            <a:xfrm>
              <a:off x="7473798" y="3860171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7x</a:t>
              </a:r>
            </a:p>
          </p:txBody>
        </p:sp>
      </p:grpSp>
      <p:sp>
        <p:nvSpPr>
          <p:cNvPr id="116" name="Text Placeholder 3">
            <a:extLst>
              <a:ext uri="{FF2B5EF4-FFF2-40B4-BE49-F238E27FC236}">
                <a16:creationId xmlns:a16="http://schemas.microsoft.com/office/drawing/2014/main" id="{0D010933-5FC0-4E4B-A59F-0E2F8BFA6C32}"/>
              </a:ext>
            </a:extLst>
          </p:cNvPr>
          <p:cNvSpPr txBox="1">
            <a:spLocks/>
          </p:cNvSpPr>
          <p:nvPr/>
        </p:nvSpPr>
        <p:spPr>
          <a:xfrm>
            <a:off x="3411555" y="2425700"/>
            <a:ext cx="2216080" cy="40005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/>
              <a:t>5 Cages Total: </a:t>
            </a:r>
          </a:p>
          <a:p>
            <a:r>
              <a:rPr lang="en-US" sz="1800" dirty="0"/>
              <a:t>1 Control Cage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NO Flies</a:t>
            </a:r>
          </a:p>
          <a:p>
            <a:r>
              <a:rPr lang="en-US" sz="1800" dirty="0"/>
              <a:t>Treatment Cages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50 SWD flies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D7F1263E-00C5-41A3-BF22-6A9962300C38}"/>
              </a:ext>
            </a:extLst>
          </p:cNvPr>
          <p:cNvSpPr txBox="1">
            <a:spLocks/>
          </p:cNvSpPr>
          <p:nvPr/>
        </p:nvSpPr>
        <p:spPr>
          <a:xfrm>
            <a:off x="9689487" y="1875297"/>
            <a:ext cx="2295472" cy="43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+mn-lt"/>
              </a:rPr>
              <a:t>Pantoe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agglomerans</a:t>
            </a:r>
            <a:endParaRPr lang="en-US" i="1" dirty="0">
              <a:latin typeface="+mn-lt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38A41B-AD83-4B7C-9D0F-503970308F7A}"/>
              </a:ext>
            </a:extLst>
          </p:cNvPr>
          <p:cNvCxnSpPr/>
          <p:nvPr/>
        </p:nvCxnSpPr>
        <p:spPr>
          <a:xfrm>
            <a:off x="6248400" y="1270000"/>
            <a:ext cx="0" cy="547370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3CEE0A10-932C-4AD3-9392-1AC90AEF5E2D}"/>
              </a:ext>
            </a:extLst>
          </p:cNvPr>
          <p:cNvSpPr txBox="1">
            <a:spLocks/>
          </p:cNvSpPr>
          <p:nvPr/>
        </p:nvSpPr>
        <p:spPr>
          <a:xfrm>
            <a:off x="3140878" y="311682"/>
            <a:ext cx="6215043" cy="8058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latin typeface="+mn-lt"/>
              </a:rPr>
              <a:t>Experimental Weeks: 1, 2, &amp; 3</a:t>
            </a:r>
          </a:p>
          <a:p>
            <a:pPr algn="ctr"/>
            <a:r>
              <a:rPr lang="en-US" i="1" dirty="0">
                <a:latin typeface="+mn-lt"/>
              </a:rPr>
              <a:t>SWD Choice: Microbe vs Control</a:t>
            </a:r>
          </a:p>
        </p:txBody>
      </p:sp>
    </p:spTree>
    <p:extLst>
      <p:ext uri="{BB962C8B-B14F-4D97-AF65-F5344CB8AC3E}">
        <p14:creationId xmlns:p14="http://schemas.microsoft.com/office/powerpoint/2010/main" val="374826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219B-3FC0-4938-AE7A-4FBB3C2E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A52D-2263-46DB-B66D-91FBB68E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Environment: 22 C, 40% rH, 16L:8D photoperiod</a:t>
            </a:r>
          </a:p>
          <a:p>
            <a:r>
              <a:rPr lang="en-US" dirty="0"/>
              <a:t>50 flies per each chamber will be removed from food source ~20 hours prior to entering the treatment arenas and provided only water.</a:t>
            </a:r>
          </a:p>
          <a:p>
            <a:r>
              <a:rPr lang="en-US" dirty="0"/>
              <a:t>Microbes will be cultured 20 to 24 hours prior to inoculation.</a:t>
            </a:r>
          </a:p>
          <a:p>
            <a:r>
              <a:rPr lang="en-US" dirty="0"/>
              <a:t>Microbes will be inoculated into treatment at time zero. </a:t>
            </a:r>
          </a:p>
          <a:p>
            <a:r>
              <a:rPr lang="en-US" dirty="0"/>
              <a:t>Flies will be added to treatment arenas at time zero</a:t>
            </a:r>
          </a:p>
          <a:p>
            <a:r>
              <a:rPr lang="en-US" dirty="0"/>
              <a:t>Fly choice will be counted 24 hours after time zero. </a:t>
            </a:r>
          </a:p>
        </p:txBody>
      </p:sp>
    </p:spTree>
    <p:extLst>
      <p:ext uri="{BB962C8B-B14F-4D97-AF65-F5344CB8AC3E}">
        <p14:creationId xmlns:p14="http://schemas.microsoft.com/office/powerpoint/2010/main" val="455587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1936</Words>
  <Application>Microsoft Office PowerPoint</Application>
  <PresentationFormat>Widescreen</PresentationFormat>
  <Paragraphs>299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Equipment</vt:lpstr>
      <vt:lpstr>PowerPoint Presentation</vt:lpstr>
      <vt:lpstr>F. faeni target VOCs</vt:lpstr>
      <vt:lpstr>PowerPoint Presentation</vt:lpstr>
      <vt:lpstr>What is in a name?</vt:lpstr>
      <vt:lpstr>Drawing Comparisons Between Micorbe VOCs and SWD Behavior</vt:lpstr>
      <vt:lpstr>PowerPoint Presentation</vt:lpstr>
      <vt:lpstr>PowerPoint Presentation</vt:lpstr>
      <vt:lpstr>Protocol</vt:lpstr>
      <vt:lpstr>USDA STARVED FLIES </vt:lpstr>
      <vt:lpstr>USDA STARVED FLIES</vt:lpstr>
      <vt:lpstr>UF Assay Results</vt:lpstr>
      <vt:lpstr>UF REPELLENT VS. CONTROL</vt:lpstr>
      <vt:lpstr>UF ATTRACTANT VS. CONTROL</vt:lpstr>
      <vt:lpstr>UF ATTRACTANT VS. REPELLENT</vt:lpstr>
      <vt:lpstr>UF MIX VS. REPELLENT</vt:lpstr>
      <vt:lpstr>UF MIX VS. ATTRACTANT</vt:lpstr>
      <vt:lpstr>Preliminary Assay</vt:lpstr>
      <vt:lpstr>‘Feeding’ Flies and F. faeni VOCs</vt:lpstr>
      <vt:lpstr>‘Feeding’ Flies and  P. agglomerans VOCs</vt:lpstr>
      <vt:lpstr>END</vt:lpstr>
      <vt:lpstr>PowerPoint Presentation</vt:lpstr>
      <vt:lpstr>Meeting Notes about the prelim stuff</vt:lpstr>
      <vt:lpstr>PowerPoint Presentation</vt:lpstr>
      <vt:lpstr>How will the environment effect the flies?</vt:lpstr>
      <vt:lpstr>What happens when we add the microbes?</vt:lpstr>
      <vt:lpstr>SWD Choice Bioassay: Blank vs. Control &amp; Treatment vs. Control</vt:lpstr>
      <vt:lpstr>PowerPoint Presentation</vt:lpstr>
      <vt:lpstr>PowerPoint Presentation</vt:lpstr>
      <vt:lpstr>Purchase Items</vt:lpstr>
      <vt:lpstr>Life Cycle</vt:lpstr>
      <vt:lpstr>Monthly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Drawing Comparisons Between Micorbe VOCs and SWD Behavior</dc:title>
  <dc:creator>Brown, James T. - ARS</dc:creator>
  <cp:lastModifiedBy>Brown, James T. - ARS</cp:lastModifiedBy>
  <cp:revision>16</cp:revision>
  <dcterms:created xsi:type="dcterms:W3CDTF">2019-08-21T18:14:05Z</dcterms:created>
  <dcterms:modified xsi:type="dcterms:W3CDTF">2019-11-14T13:17:25Z</dcterms:modified>
</cp:coreProperties>
</file>